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notesMasterIdLst>
    <p:notesMasterId r:id="rId20"/>
  </p:notesMasterIdLst>
  <p:sldIdLst>
    <p:sldId id="256" r:id="rId2"/>
    <p:sldId id="259" r:id="rId3"/>
    <p:sldId id="258" r:id="rId4"/>
    <p:sldId id="338" r:id="rId5"/>
    <p:sldId id="257" r:id="rId6"/>
    <p:sldId id="339" r:id="rId7"/>
    <p:sldId id="341" r:id="rId8"/>
    <p:sldId id="340" r:id="rId9"/>
    <p:sldId id="342" r:id="rId10"/>
    <p:sldId id="343" r:id="rId11"/>
    <p:sldId id="344" r:id="rId12"/>
    <p:sldId id="345" r:id="rId13"/>
    <p:sldId id="351" r:id="rId14"/>
    <p:sldId id="349" r:id="rId15"/>
    <p:sldId id="350" r:id="rId16"/>
    <p:sldId id="346" r:id="rId17"/>
    <p:sldId id="347" r:id="rId18"/>
    <p:sldId id="34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868" autoAdjust="0"/>
  </p:normalViewPr>
  <p:slideViewPr>
    <p:cSldViewPr snapToGrid="0">
      <p:cViewPr varScale="1">
        <p:scale>
          <a:sx n="101" d="100"/>
          <a:sy n="101" d="100"/>
        </p:scale>
        <p:origin x="9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6C6CF-A0C1-4324-9D4A-241F104CD92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245BD57-F537-4382-9A65-099529DAD478}">
      <dgm:prSet phldrT="[Text]"/>
      <dgm:spPr/>
      <dgm:t>
        <a:bodyPr/>
        <a:lstStyle/>
        <a:p>
          <a:r>
            <a:rPr lang="en-US" dirty="0"/>
            <a:t>?</a:t>
          </a:r>
        </a:p>
      </dgm:t>
    </dgm:pt>
    <dgm:pt modelId="{620344FE-5B99-4879-A928-A4FA86FD93D3}" type="parTrans" cxnId="{7B4EEBDA-40B9-4F7E-94EE-2911B696284B}">
      <dgm:prSet/>
      <dgm:spPr/>
      <dgm:t>
        <a:bodyPr/>
        <a:lstStyle/>
        <a:p>
          <a:endParaRPr lang="en-US"/>
        </a:p>
      </dgm:t>
    </dgm:pt>
    <dgm:pt modelId="{E0641464-1F47-4AE9-9CCF-3BBC22C23116}" type="sibTrans" cxnId="{7B4EEBDA-40B9-4F7E-94EE-2911B696284B}">
      <dgm:prSet/>
      <dgm:spPr/>
      <dgm:t>
        <a:bodyPr/>
        <a:lstStyle/>
        <a:p>
          <a:endParaRPr lang="en-US"/>
        </a:p>
      </dgm:t>
    </dgm:pt>
    <dgm:pt modelId="{19D169B3-249C-4489-AAE6-43265550F834}">
      <dgm:prSet phldrT="[Text]"/>
      <dgm:spPr/>
      <dgm:t>
        <a:bodyPr/>
        <a:lstStyle/>
        <a:p>
          <a:r>
            <a:rPr lang="en-US" dirty="0"/>
            <a:t>?</a:t>
          </a:r>
        </a:p>
      </dgm:t>
    </dgm:pt>
    <dgm:pt modelId="{A709EDB1-84DC-4B5C-8F9D-E8CFEF8AED87}" type="parTrans" cxnId="{82159C15-DA02-4580-83D0-C7BE356A5C20}">
      <dgm:prSet/>
      <dgm:spPr/>
      <dgm:t>
        <a:bodyPr/>
        <a:lstStyle/>
        <a:p>
          <a:endParaRPr lang="en-US"/>
        </a:p>
      </dgm:t>
    </dgm:pt>
    <dgm:pt modelId="{480547FC-34CC-41CD-B676-CCE9CB99A22A}" type="sibTrans" cxnId="{82159C15-DA02-4580-83D0-C7BE356A5C20}">
      <dgm:prSet/>
      <dgm:spPr/>
      <dgm:t>
        <a:bodyPr/>
        <a:lstStyle/>
        <a:p>
          <a:endParaRPr lang="en-US"/>
        </a:p>
      </dgm:t>
    </dgm:pt>
    <dgm:pt modelId="{8A041836-3323-4246-AF68-43E2AED4C35A}">
      <dgm:prSet phldrT="[Text]"/>
      <dgm:spPr/>
      <dgm:t>
        <a:bodyPr/>
        <a:lstStyle/>
        <a:p>
          <a:r>
            <a:rPr lang="en-US" dirty="0"/>
            <a:t>?</a:t>
          </a:r>
        </a:p>
      </dgm:t>
    </dgm:pt>
    <dgm:pt modelId="{D6F35441-82A5-41B9-B6C2-0B7B067AD0D7}" type="parTrans" cxnId="{33B6DCAA-EA9F-4091-B420-89B62F824982}">
      <dgm:prSet/>
      <dgm:spPr/>
      <dgm:t>
        <a:bodyPr/>
        <a:lstStyle/>
        <a:p>
          <a:endParaRPr lang="en-US"/>
        </a:p>
      </dgm:t>
    </dgm:pt>
    <dgm:pt modelId="{210CAB83-5C87-4D1D-9F67-8BD103799793}" type="sibTrans" cxnId="{33B6DCAA-EA9F-4091-B420-89B62F824982}">
      <dgm:prSet/>
      <dgm:spPr/>
      <dgm:t>
        <a:bodyPr/>
        <a:lstStyle/>
        <a:p>
          <a:endParaRPr lang="en-US"/>
        </a:p>
      </dgm:t>
    </dgm:pt>
    <dgm:pt modelId="{D49EDED6-0666-435E-99ED-48D71FF9FD73}">
      <dgm:prSet phldrT="[Text]"/>
      <dgm:spPr/>
      <dgm:t>
        <a:bodyPr/>
        <a:lstStyle/>
        <a:p>
          <a:r>
            <a:rPr lang="en-US" dirty="0"/>
            <a:t>?</a:t>
          </a:r>
        </a:p>
      </dgm:t>
    </dgm:pt>
    <dgm:pt modelId="{29DA8AF0-0213-4826-8E7F-58BF8529C86E}" type="parTrans" cxnId="{C169A6F9-0C0E-4BBE-854B-A52100F92A2D}">
      <dgm:prSet/>
      <dgm:spPr/>
      <dgm:t>
        <a:bodyPr/>
        <a:lstStyle/>
        <a:p>
          <a:endParaRPr lang="en-US"/>
        </a:p>
      </dgm:t>
    </dgm:pt>
    <dgm:pt modelId="{316B673E-4D08-4559-9E1D-374F53A7E154}" type="sibTrans" cxnId="{C169A6F9-0C0E-4BBE-854B-A52100F92A2D}">
      <dgm:prSet/>
      <dgm:spPr/>
      <dgm:t>
        <a:bodyPr/>
        <a:lstStyle/>
        <a:p>
          <a:endParaRPr lang="en-US"/>
        </a:p>
      </dgm:t>
    </dgm:pt>
    <dgm:pt modelId="{FAAB577C-74B6-4330-A008-1DDA82A7B04E}">
      <dgm:prSet phldrT="[Text]"/>
      <dgm:spPr/>
      <dgm:t>
        <a:bodyPr/>
        <a:lstStyle/>
        <a:p>
          <a:r>
            <a:rPr lang="en-US" dirty="0"/>
            <a:t>?</a:t>
          </a:r>
        </a:p>
      </dgm:t>
    </dgm:pt>
    <dgm:pt modelId="{7555C3CD-E0E2-46E9-9AD3-659BC7D61F65}" type="parTrans" cxnId="{8F235E4F-21CD-4593-B3E7-168FCFC81056}">
      <dgm:prSet/>
      <dgm:spPr/>
      <dgm:t>
        <a:bodyPr/>
        <a:lstStyle/>
        <a:p>
          <a:endParaRPr lang="en-US"/>
        </a:p>
      </dgm:t>
    </dgm:pt>
    <dgm:pt modelId="{13638926-87DA-43D9-AB2E-C77D78836FA4}" type="sibTrans" cxnId="{8F235E4F-21CD-4593-B3E7-168FCFC81056}">
      <dgm:prSet/>
      <dgm:spPr/>
      <dgm:t>
        <a:bodyPr/>
        <a:lstStyle/>
        <a:p>
          <a:endParaRPr lang="en-US"/>
        </a:p>
      </dgm:t>
    </dgm:pt>
    <dgm:pt modelId="{BFD80E68-4EF3-4358-A814-5220F8922BCC}" type="pres">
      <dgm:prSet presAssocID="{CC46C6CF-A0C1-4324-9D4A-241F104CD92A}" presName="cycle" presStyleCnt="0">
        <dgm:presLayoutVars>
          <dgm:dir/>
          <dgm:resizeHandles val="exact"/>
        </dgm:presLayoutVars>
      </dgm:prSet>
      <dgm:spPr/>
    </dgm:pt>
    <dgm:pt modelId="{74308025-5E61-491B-B27A-6F08F1A6557D}" type="pres">
      <dgm:prSet presAssocID="{3245BD57-F537-4382-9A65-099529DAD478}" presName="node" presStyleLbl="node1" presStyleIdx="0" presStyleCnt="5" custScaleX="132067" custScaleY="135780" custRadScaleRad="106626" custRadScaleInc="-43202">
        <dgm:presLayoutVars>
          <dgm:bulletEnabled val="1"/>
        </dgm:presLayoutVars>
      </dgm:prSet>
      <dgm:spPr/>
    </dgm:pt>
    <dgm:pt modelId="{4426DE66-E7CC-4868-A034-562CEBE76C12}" type="pres">
      <dgm:prSet presAssocID="{E0641464-1F47-4AE9-9CCF-3BBC22C23116}" presName="sibTrans" presStyleLbl="sibTrans2D1" presStyleIdx="0" presStyleCnt="5" custAng="3643597" custLinFactX="-103100" custLinFactY="11570" custLinFactNeighborX="-200000" custLinFactNeighborY="100000"/>
      <dgm:spPr/>
    </dgm:pt>
    <dgm:pt modelId="{203DCF91-4102-4C43-AE7D-2FFE7176BDA9}" type="pres">
      <dgm:prSet presAssocID="{E0641464-1F47-4AE9-9CCF-3BBC22C23116}" presName="connectorText" presStyleLbl="sibTrans2D1" presStyleIdx="0" presStyleCnt="5"/>
      <dgm:spPr/>
    </dgm:pt>
    <dgm:pt modelId="{A7852B4F-6AC9-419C-9D3D-CE7E053AD20B}" type="pres">
      <dgm:prSet presAssocID="{19D169B3-249C-4489-AAE6-43265550F834}" presName="node" presStyleLbl="node1" presStyleIdx="1" presStyleCnt="5" custScaleX="133321" custScaleY="125493">
        <dgm:presLayoutVars>
          <dgm:bulletEnabled val="1"/>
        </dgm:presLayoutVars>
      </dgm:prSet>
      <dgm:spPr/>
    </dgm:pt>
    <dgm:pt modelId="{533B395C-1E30-4EC5-B9B1-D215F7B9DD6B}" type="pres">
      <dgm:prSet presAssocID="{480547FC-34CC-41CD-B676-CCE9CB99A22A}" presName="sibTrans" presStyleLbl="sibTrans2D1" presStyleIdx="1" presStyleCnt="5" custAng="4439648" custScaleX="238804" custLinFactX="-252614" custLinFactY="-100000" custLinFactNeighborX="-300000" custLinFactNeighborY="-111667"/>
      <dgm:spPr/>
    </dgm:pt>
    <dgm:pt modelId="{CF39D310-ED56-4418-B35C-016212F3BCBC}" type="pres">
      <dgm:prSet presAssocID="{480547FC-34CC-41CD-B676-CCE9CB99A22A}" presName="connectorText" presStyleLbl="sibTrans2D1" presStyleIdx="1" presStyleCnt="5"/>
      <dgm:spPr/>
    </dgm:pt>
    <dgm:pt modelId="{CFE95972-BFF5-4246-B645-F6FD5CF86471}" type="pres">
      <dgm:prSet presAssocID="{8A041836-3323-4246-AF68-43E2AED4C35A}" presName="node" presStyleLbl="node1" presStyleIdx="2" presStyleCnt="5" custScaleX="125525" custScaleY="131380" custRadScaleRad="105096" custRadScaleInc="-2372">
        <dgm:presLayoutVars>
          <dgm:bulletEnabled val="1"/>
        </dgm:presLayoutVars>
      </dgm:prSet>
      <dgm:spPr/>
    </dgm:pt>
    <dgm:pt modelId="{FD7ABEF4-F037-4248-B966-8D9E8B3AD1CD}" type="pres">
      <dgm:prSet presAssocID="{210CAB83-5C87-4D1D-9F67-8BD103799793}" presName="sibTrans" presStyleLbl="sibTrans2D1" presStyleIdx="2" presStyleCnt="5" custAng="2616076" custScaleX="70147" custLinFactX="10255" custLinFactY="-72662" custLinFactNeighborX="100000" custLinFactNeighborY="-100000"/>
      <dgm:spPr/>
    </dgm:pt>
    <dgm:pt modelId="{2F17DAF9-C08B-4BB1-9DF6-E4D12CA60654}" type="pres">
      <dgm:prSet presAssocID="{210CAB83-5C87-4D1D-9F67-8BD103799793}" presName="connectorText" presStyleLbl="sibTrans2D1" presStyleIdx="2" presStyleCnt="5"/>
      <dgm:spPr/>
    </dgm:pt>
    <dgm:pt modelId="{A1496AB6-94B4-4D4B-863F-57AD015DA66A}" type="pres">
      <dgm:prSet presAssocID="{D49EDED6-0666-435E-99ED-48D71FF9FD73}" presName="node" presStyleLbl="node1" presStyleIdx="3" presStyleCnt="5" custScaleX="128481" custScaleY="125527" custRadScaleRad="142841" custRadScaleInc="26979">
        <dgm:presLayoutVars>
          <dgm:bulletEnabled val="1"/>
        </dgm:presLayoutVars>
      </dgm:prSet>
      <dgm:spPr/>
    </dgm:pt>
    <dgm:pt modelId="{03B9E501-DEA3-4F8D-8968-C7679E539671}" type="pres">
      <dgm:prSet presAssocID="{316B673E-4D08-4559-9E1D-374F53A7E154}" presName="sibTrans" presStyleLbl="sibTrans2D1" presStyleIdx="3" presStyleCnt="5" custAng="3603745" custScaleX="168364" custLinFactX="203788" custLinFactNeighborX="300000" custLinFactNeighborY="23654"/>
      <dgm:spPr/>
    </dgm:pt>
    <dgm:pt modelId="{25AD6AEF-541B-4833-8670-FF3AE5EB0ECF}" type="pres">
      <dgm:prSet presAssocID="{316B673E-4D08-4559-9E1D-374F53A7E154}" presName="connectorText" presStyleLbl="sibTrans2D1" presStyleIdx="3" presStyleCnt="5"/>
      <dgm:spPr/>
    </dgm:pt>
    <dgm:pt modelId="{861DA7F2-5111-4FB3-B81A-79516BFBE73F}" type="pres">
      <dgm:prSet presAssocID="{FAAB577C-74B6-4330-A008-1DDA82A7B04E}" presName="node" presStyleLbl="node1" presStyleIdx="4" presStyleCnt="5" custScaleX="130854" custScaleY="131934" custRadScaleRad="153319" custRadScaleInc="-17701">
        <dgm:presLayoutVars>
          <dgm:bulletEnabled val="1"/>
        </dgm:presLayoutVars>
      </dgm:prSet>
      <dgm:spPr/>
    </dgm:pt>
    <dgm:pt modelId="{88850799-56D1-4DC8-88E9-5B477F3211E1}" type="pres">
      <dgm:prSet presAssocID="{13638926-87DA-43D9-AB2E-C77D78836FA4}" presName="sibTrans" presStyleLbl="sibTrans2D1" presStyleIdx="4" presStyleCnt="5" custAng="1558691" custScaleX="82988" custLinFactY="22126" custLinFactNeighborX="-9024" custLinFactNeighborY="100000"/>
      <dgm:spPr/>
    </dgm:pt>
    <dgm:pt modelId="{7DDA2613-E888-4C41-88C9-D5C386842084}" type="pres">
      <dgm:prSet presAssocID="{13638926-87DA-43D9-AB2E-C77D78836FA4}" presName="connectorText" presStyleLbl="sibTrans2D1" presStyleIdx="4" presStyleCnt="5"/>
      <dgm:spPr/>
    </dgm:pt>
  </dgm:ptLst>
  <dgm:cxnLst>
    <dgm:cxn modelId="{20B0E608-F625-4EB3-A85F-2DB2392702EC}" type="presOf" srcId="{316B673E-4D08-4559-9E1D-374F53A7E154}" destId="{03B9E501-DEA3-4F8D-8968-C7679E539671}" srcOrd="0" destOrd="0" presId="urn:microsoft.com/office/officeart/2005/8/layout/cycle2"/>
    <dgm:cxn modelId="{82159C15-DA02-4580-83D0-C7BE356A5C20}" srcId="{CC46C6CF-A0C1-4324-9D4A-241F104CD92A}" destId="{19D169B3-249C-4489-AAE6-43265550F834}" srcOrd="1" destOrd="0" parTransId="{A709EDB1-84DC-4B5C-8F9D-E8CFEF8AED87}" sibTransId="{480547FC-34CC-41CD-B676-CCE9CB99A22A}"/>
    <dgm:cxn modelId="{5D693423-1E2A-40C4-A438-B9F789918CC6}" type="presOf" srcId="{480547FC-34CC-41CD-B676-CCE9CB99A22A}" destId="{533B395C-1E30-4EC5-B9B1-D215F7B9DD6B}" srcOrd="0" destOrd="0" presId="urn:microsoft.com/office/officeart/2005/8/layout/cycle2"/>
    <dgm:cxn modelId="{D8B5C825-DADA-41CB-8287-89E60C622B8E}" type="presOf" srcId="{13638926-87DA-43D9-AB2E-C77D78836FA4}" destId="{7DDA2613-E888-4C41-88C9-D5C386842084}" srcOrd="1" destOrd="0" presId="urn:microsoft.com/office/officeart/2005/8/layout/cycle2"/>
    <dgm:cxn modelId="{311D973A-4CB6-4DFF-BC70-DAC84B8752B4}" type="presOf" srcId="{E0641464-1F47-4AE9-9CCF-3BBC22C23116}" destId="{4426DE66-E7CC-4868-A034-562CEBE76C12}" srcOrd="0" destOrd="0" presId="urn:microsoft.com/office/officeart/2005/8/layout/cycle2"/>
    <dgm:cxn modelId="{AB72394B-3B65-4BD4-9FA9-F2728E0B3181}" type="presOf" srcId="{210CAB83-5C87-4D1D-9F67-8BD103799793}" destId="{FD7ABEF4-F037-4248-B966-8D9E8B3AD1CD}" srcOrd="0" destOrd="0" presId="urn:microsoft.com/office/officeart/2005/8/layout/cycle2"/>
    <dgm:cxn modelId="{8F235E4F-21CD-4593-B3E7-168FCFC81056}" srcId="{CC46C6CF-A0C1-4324-9D4A-241F104CD92A}" destId="{FAAB577C-74B6-4330-A008-1DDA82A7B04E}" srcOrd="4" destOrd="0" parTransId="{7555C3CD-E0E2-46E9-9AD3-659BC7D61F65}" sibTransId="{13638926-87DA-43D9-AB2E-C77D78836FA4}"/>
    <dgm:cxn modelId="{3995696F-CD7E-4BE7-89A8-3D7C926BD409}" type="presOf" srcId="{210CAB83-5C87-4D1D-9F67-8BD103799793}" destId="{2F17DAF9-C08B-4BB1-9DF6-E4D12CA60654}" srcOrd="1" destOrd="0" presId="urn:microsoft.com/office/officeart/2005/8/layout/cycle2"/>
    <dgm:cxn modelId="{98A51E71-5484-4C6E-9B32-EE4A65CD5206}" type="presOf" srcId="{19D169B3-249C-4489-AAE6-43265550F834}" destId="{A7852B4F-6AC9-419C-9D3D-CE7E053AD20B}" srcOrd="0" destOrd="0" presId="urn:microsoft.com/office/officeart/2005/8/layout/cycle2"/>
    <dgm:cxn modelId="{6E7EE254-43D6-428B-991E-85199938B71B}" type="presOf" srcId="{8A041836-3323-4246-AF68-43E2AED4C35A}" destId="{CFE95972-BFF5-4246-B645-F6FD5CF86471}" srcOrd="0" destOrd="0" presId="urn:microsoft.com/office/officeart/2005/8/layout/cycle2"/>
    <dgm:cxn modelId="{A87CC057-FC7E-4EB2-99E3-5D49D547EFC6}" type="presOf" srcId="{3245BD57-F537-4382-9A65-099529DAD478}" destId="{74308025-5E61-491B-B27A-6F08F1A6557D}" srcOrd="0" destOrd="0" presId="urn:microsoft.com/office/officeart/2005/8/layout/cycle2"/>
    <dgm:cxn modelId="{C7D63B58-4A79-432D-8C4B-BDDB272656A6}" type="presOf" srcId="{13638926-87DA-43D9-AB2E-C77D78836FA4}" destId="{88850799-56D1-4DC8-88E9-5B477F3211E1}" srcOrd="0" destOrd="0" presId="urn:microsoft.com/office/officeart/2005/8/layout/cycle2"/>
    <dgm:cxn modelId="{BE9E267F-7437-4D42-8C71-F88DC3040FFD}" type="presOf" srcId="{FAAB577C-74B6-4330-A008-1DDA82A7B04E}" destId="{861DA7F2-5111-4FB3-B81A-79516BFBE73F}" srcOrd="0" destOrd="0" presId="urn:microsoft.com/office/officeart/2005/8/layout/cycle2"/>
    <dgm:cxn modelId="{E025F686-76D0-4E7C-9F67-1CEE335344EA}" type="presOf" srcId="{316B673E-4D08-4559-9E1D-374F53A7E154}" destId="{25AD6AEF-541B-4833-8670-FF3AE5EB0ECF}" srcOrd="1" destOrd="0" presId="urn:microsoft.com/office/officeart/2005/8/layout/cycle2"/>
    <dgm:cxn modelId="{6801128B-88E4-45B9-9809-AB02C87655E9}" type="presOf" srcId="{E0641464-1F47-4AE9-9CCF-3BBC22C23116}" destId="{203DCF91-4102-4C43-AE7D-2FFE7176BDA9}" srcOrd="1" destOrd="0" presId="urn:microsoft.com/office/officeart/2005/8/layout/cycle2"/>
    <dgm:cxn modelId="{A6EC8D9B-4F11-4022-BDD5-EE079D8F2B8C}" type="presOf" srcId="{CC46C6CF-A0C1-4324-9D4A-241F104CD92A}" destId="{BFD80E68-4EF3-4358-A814-5220F8922BCC}" srcOrd="0" destOrd="0" presId="urn:microsoft.com/office/officeart/2005/8/layout/cycle2"/>
    <dgm:cxn modelId="{B040FC9B-BDC7-4348-AE10-CAB7DD339471}" type="presOf" srcId="{D49EDED6-0666-435E-99ED-48D71FF9FD73}" destId="{A1496AB6-94B4-4D4B-863F-57AD015DA66A}" srcOrd="0" destOrd="0" presId="urn:microsoft.com/office/officeart/2005/8/layout/cycle2"/>
    <dgm:cxn modelId="{33B6DCAA-EA9F-4091-B420-89B62F824982}" srcId="{CC46C6CF-A0C1-4324-9D4A-241F104CD92A}" destId="{8A041836-3323-4246-AF68-43E2AED4C35A}" srcOrd="2" destOrd="0" parTransId="{D6F35441-82A5-41B9-B6C2-0B7B067AD0D7}" sibTransId="{210CAB83-5C87-4D1D-9F67-8BD103799793}"/>
    <dgm:cxn modelId="{7A6F33AC-19AC-4E33-8AB0-4DF948567F76}" type="presOf" srcId="{480547FC-34CC-41CD-B676-CCE9CB99A22A}" destId="{CF39D310-ED56-4418-B35C-016212F3BCBC}" srcOrd="1" destOrd="0" presId="urn:microsoft.com/office/officeart/2005/8/layout/cycle2"/>
    <dgm:cxn modelId="{7B4EEBDA-40B9-4F7E-94EE-2911B696284B}" srcId="{CC46C6CF-A0C1-4324-9D4A-241F104CD92A}" destId="{3245BD57-F537-4382-9A65-099529DAD478}" srcOrd="0" destOrd="0" parTransId="{620344FE-5B99-4879-A928-A4FA86FD93D3}" sibTransId="{E0641464-1F47-4AE9-9CCF-3BBC22C23116}"/>
    <dgm:cxn modelId="{C169A6F9-0C0E-4BBE-854B-A52100F92A2D}" srcId="{CC46C6CF-A0C1-4324-9D4A-241F104CD92A}" destId="{D49EDED6-0666-435E-99ED-48D71FF9FD73}" srcOrd="3" destOrd="0" parTransId="{29DA8AF0-0213-4826-8E7F-58BF8529C86E}" sibTransId="{316B673E-4D08-4559-9E1D-374F53A7E154}"/>
    <dgm:cxn modelId="{AB194927-7A67-4D1D-950C-56885A2C522D}" type="presParOf" srcId="{BFD80E68-4EF3-4358-A814-5220F8922BCC}" destId="{74308025-5E61-491B-B27A-6F08F1A6557D}" srcOrd="0" destOrd="0" presId="urn:microsoft.com/office/officeart/2005/8/layout/cycle2"/>
    <dgm:cxn modelId="{367F82AA-86A0-4683-899C-833DD53EA35F}" type="presParOf" srcId="{BFD80E68-4EF3-4358-A814-5220F8922BCC}" destId="{4426DE66-E7CC-4868-A034-562CEBE76C12}" srcOrd="1" destOrd="0" presId="urn:microsoft.com/office/officeart/2005/8/layout/cycle2"/>
    <dgm:cxn modelId="{1221E9A5-69C8-4175-B998-3D2F2BDF694D}" type="presParOf" srcId="{4426DE66-E7CC-4868-A034-562CEBE76C12}" destId="{203DCF91-4102-4C43-AE7D-2FFE7176BDA9}" srcOrd="0" destOrd="0" presId="urn:microsoft.com/office/officeart/2005/8/layout/cycle2"/>
    <dgm:cxn modelId="{1865EABE-9445-43B5-8854-6747651B221A}" type="presParOf" srcId="{BFD80E68-4EF3-4358-A814-5220F8922BCC}" destId="{A7852B4F-6AC9-419C-9D3D-CE7E053AD20B}" srcOrd="2" destOrd="0" presId="urn:microsoft.com/office/officeart/2005/8/layout/cycle2"/>
    <dgm:cxn modelId="{3EBFCA87-4DE4-4958-814D-5548101E1B14}" type="presParOf" srcId="{BFD80E68-4EF3-4358-A814-5220F8922BCC}" destId="{533B395C-1E30-4EC5-B9B1-D215F7B9DD6B}" srcOrd="3" destOrd="0" presId="urn:microsoft.com/office/officeart/2005/8/layout/cycle2"/>
    <dgm:cxn modelId="{5D2C6463-89D6-4D94-B2E1-D4FE61E7053B}" type="presParOf" srcId="{533B395C-1E30-4EC5-B9B1-D215F7B9DD6B}" destId="{CF39D310-ED56-4418-B35C-016212F3BCBC}" srcOrd="0" destOrd="0" presId="urn:microsoft.com/office/officeart/2005/8/layout/cycle2"/>
    <dgm:cxn modelId="{4BCF221D-1210-4BCF-88C9-B487366C0A26}" type="presParOf" srcId="{BFD80E68-4EF3-4358-A814-5220F8922BCC}" destId="{CFE95972-BFF5-4246-B645-F6FD5CF86471}" srcOrd="4" destOrd="0" presId="urn:microsoft.com/office/officeart/2005/8/layout/cycle2"/>
    <dgm:cxn modelId="{9105F7D0-5007-4691-8EFC-D7B756D856D1}" type="presParOf" srcId="{BFD80E68-4EF3-4358-A814-5220F8922BCC}" destId="{FD7ABEF4-F037-4248-B966-8D9E8B3AD1CD}" srcOrd="5" destOrd="0" presId="urn:microsoft.com/office/officeart/2005/8/layout/cycle2"/>
    <dgm:cxn modelId="{5D697721-47E5-4720-B05D-1F1C5E5E6C21}" type="presParOf" srcId="{FD7ABEF4-F037-4248-B966-8D9E8B3AD1CD}" destId="{2F17DAF9-C08B-4BB1-9DF6-E4D12CA60654}" srcOrd="0" destOrd="0" presId="urn:microsoft.com/office/officeart/2005/8/layout/cycle2"/>
    <dgm:cxn modelId="{C98B529C-30FE-4EF6-B915-A5D604151EB3}" type="presParOf" srcId="{BFD80E68-4EF3-4358-A814-5220F8922BCC}" destId="{A1496AB6-94B4-4D4B-863F-57AD015DA66A}" srcOrd="6" destOrd="0" presId="urn:microsoft.com/office/officeart/2005/8/layout/cycle2"/>
    <dgm:cxn modelId="{6DF2F34D-EB8B-470A-A9EC-7D88736AFAA2}" type="presParOf" srcId="{BFD80E68-4EF3-4358-A814-5220F8922BCC}" destId="{03B9E501-DEA3-4F8D-8968-C7679E539671}" srcOrd="7" destOrd="0" presId="urn:microsoft.com/office/officeart/2005/8/layout/cycle2"/>
    <dgm:cxn modelId="{DF74EC60-28C0-4181-A42C-D8B2DE46FC71}" type="presParOf" srcId="{03B9E501-DEA3-4F8D-8968-C7679E539671}" destId="{25AD6AEF-541B-4833-8670-FF3AE5EB0ECF}" srcOrd="0" destOrd="0" presId="urn:microsoft.com/office/officeart/2005/8/layout/cycle2"/>
    <dgm:cxn modelId="{B95846E7-F50D-4E32-89B8-F1EC3B98C3AC}" type="presParOf" srcId="{BFD80E68-4EF3-4358-A814-5220F8922BCC}" destId="{861DA7F2-5111-4FB3-B81A-79516BFBE73F}" srcOrd="8" destOrd="0" presId="urn:microsoft.com/office/officeart/2005/8/layout/cycle2"/>
    <dgm:cxn modelId="{2467B03A-070A-4B25-9FFF-A34056436093}" type="presParOf" srcId="{BFD80E68-4EF3-4358-A814-5220F8922BCC}" destId="{88850799-56D1-4DC8-88E9-5B477F3211E1}" srcOrd="9" destOrd="0" presId="urn:microsoft.com/office/officeart/2005/8/layout/cycle2"/>
    <dgm:cxn modelId="{3C7E14DD-2A59-48B5-87D7-5AC3F874BEFC}" type="presParOf" srcId="{88850799-56D1-4DC8-88E9-5B477F3211E1}" destId="{7DDA2613-E888-4C41-88C9-D5C38684208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08025-5E61-491B-B27A-6F08F1A6557D}">
      <dsp:nvSpPr>
        <dsp:cNvPr id="0" name=""/>
        <dsp:cNvSpPr/>
      </dsp:nvSpPr>
      <dsp:spPr>
        <a:xfrm>
          <a:off x="3793023" y="-288893"/>
          <a:ext cx="2278288" cy="234234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a:t>
          </a:r>
        </a:p>
      </dsp:txBody>
      <dsp:txXfrm>
        <a:off x="4126671" y="54135"/>
        <a:ext cx="1610992" cy="1656285"/>
      </dsp:txXfrm>
    </dsp:sp>
    <dsp:sp modelId="{4426DE66-E7CC-4868-A034-562CEBE76C12}">
      <dsp:nvSpPr>
        <dsp:cNvPr id="0" name=""/>
        <dsp:cNvSpPr/>
      </dsp:nvSpPr>
      <dsp:spPr>
        <a:xfrm rot="5394912">
          <a:off x="4714222" y="1998993"/>
          <a:ext cx="446132" cy="5822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781043" y="2048517"/>
        <a:ext cx="312292" cy="349333"/>
      </dsp:txXfrm>
    </dsp:sp>
    <dsp:sp modelId="{A7852B4F-6AC9-419C-9D3D-CE7E053AD20B}">
      <dsp:nvSpPr>
        <dsp:cNvPr id="0" name=""/>
        <dsp:cNvSpPr/>
      </dsp:nvSpPr>
      <dsp:spPr>
        <a:xfrm>
          <a:off x="6506939" y="1321926"/>
          <a:ext cx="2299921" cy="216488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a:t>
          </a:r>
        </a:p>
      </dsp:txBody>
      <dsp:txXfrm>
        <a:off x="6843755" y="1638965"/>
        <a:ext cx="1626289" cy="1530802"/>
      </dsp:txXfrm>
    </dsp:sp>
    <dsp:sp modelId="{533B395C-1E30-4EC5-B9B1-D215F7B9DD6B}">
      <dsp:nvSpPr>
        <dsp:cNvPr id="0" name=""/>
        <dsp:cNvSpPr/>
      </dsp:nvSpPr>
      <dsp:spPr>
        <a:xfrm rot="10800000">
          <a:off x="6079159" y="2087124"/>
          <a:ext cx="437698" cy="5822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10800000">
        <a:off x="6210468" y="2203568"/>
        <a:ext cx="306389" cy="349333"/>
      </dsp:txXfrm>
    </dsp:sp>
    <dsp:sp modelId="{CFE95972-BFF5-4246-B645-F6FD5CF86471}">
      <dsp:nvSpPr>
        <dsp:cNvPr id="0" name=""/>
        <dsp:cNvSpPr/>
      </dsp:nvSpPr>
      <dsp:spPr>
        <a:xfrm>
          <a:off x="5867717" y="3733938"/>
          <a:ext cx="2165432" cy="2266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a:t>
          </a:r>
        </a:p>
      </dsp:txBody>
      <dsp:txXfrm>
        <a:off x="6184837" y="4065850"/>
        <a:ext cx="1531192" cy="1602613"/>
      </dsp:txXfrm>
    </dsp:sp>
    <dsp:sp modelId="{FD7ABEF4-F037-4248-B966-8D9E8B3AD1CD}">
      <dsp:nvSpPr>
        <dsp:cNvPr id="0" name=""/>
        <dsp:cNvSpPr/>
      </dsp:nvSpPr>
      <dsp:spPr>
        <a:xfrm rot="13416076">
          <a:off x="5742239" y="3570771"/>
          <a:ext cx="539069" cy="5822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10800000">
        <a:off x="5881655" y="3742979"/>
        <a:ext cx="377348" cy="349333"/>
      </dsp:txXfrm>
    </dsp:sp>
    <dsp:sp modelId="{A1496AB6-94B4-4D4B-863F-57AD015DA66A}">
      <dsp:nvSpPr>
        <dsp:cNvPr id="0" name=""/>
        <dsp:cNvSpPr/>
      </dsp:nvSpPr>
      <dsp:spPr>
        <a:xfrm>
          <a:off x="2201319" y="3784424"/>
          <a:ext cx="2216426" cy="21654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a:t>
          </a:r>
        </a:p>
      </dsp:txBody>
      <dsp:txXfrm>
        <a:off x="2525907" y="4101549"/>
        <a:ext cx="1567250" cy="1531216"/>
      </dsp:txXfrm>
    </dsp:sp>
    <dsp:sp modelId="{03B9E501-DEA3-4F8D-8968-C7679E539671}">
      <dsp:nvSpPr>
        <dsp:cNvPr id="0" name=""/>
        <dsp:cNvSpPr/>
      </dsp:nvSpPr>
      <dsp:spPr>
        <a:xfrm rot="18411699">
          <a:off x="3809195" y="3511625"/>
          <a:ext cx="407229" cy="5822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10800000">
        <a:off x="3833636" y="3676942"/>
        <a:ext cx="285060" cy="349333"/>
      </dsp:txXfrm>
    </dsp:sp>
    <dsp:sp modelId="{861DA7F2-5111-4FB3-B81A-79516BFBE73F}">
      <dsp:nvSpPr>
        <dsp:cNvPr id="0" name=""/>
        <dsp:cNvSpPr/>
      </dsp:nvSpPr>
      <dsp:spPr>
        <a:xfrm>
          <a:off x="1125260" y="1266373"/>
          <a:ext cx="2257363" cy="227599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a:t>
          </a:r>
        </a:p>
      </dsp:txBody>
      <dsp:txXfrm>
        <a:off x="1455843" y="1599685"/>
        <a:ext cx="1596197" cy="1609370"/>
      </dsp:txXfrm>
    </dsp:sp>
    <dsp:sp modelId="{88850799-56D1-4DC8-88E9-5B477F3211E1}">
      <dsp:nvSpPr>
        <dsp:cNvPr id="0" name=""/>
        <dsp:cNvSpPr/>
      </dsp:nvSpPr>
      <dsp:spPr>
        <a:xfrm rot="21382062">
          <a:off x="3360756" y="2073107"/>
          <a:ext cx="353133" cy="5822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360862" y="2192907"/>
        <a:ext cx="247193" cy="34933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8CCD9B-0DE2-4AA8-BEA6-192A5BB9CB54}" type="datetimeFigureOut">
              <a:rPr lang="en-US" smtClean="0"/>
              <a:t>11/30/2018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1F03F-8D41-4548-B048-8532D2F28E4A}" type="slidenum">
              <a:rPr lang="en-US" smtClean="0"/>
              <a:t>‹#›</a:t>
            </a:fld>
            <a:endParaRPr lang="en-US"/>
          </a:p>
        </p:txBody>
      </p:sp>
    </p:spTree>
    <p:extLst>
      <p:ext uri="{BB962C8B-B14F-4D97-AF65-F5344CB8AC3E}">
        <p14:creationId xmlns:p14="http://schemas.microsoft.com/office/powerpoint/2010/main" val="168695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the next slide by discussing the role of the Peer in building Recovery Capital</a:t>
            </a:r>
          </a:p>
          <a:p>
            <a:r>
              <a:rPr lang="en-US" dirty="0"/>
              <a:t>One of the essential aspects of Peer Support is assisting the PIR increase their ability to maintain recovery, this is know as Recovery Capital.</a:t>
            </a:r>
          </a:p>
          <a:p>
            <a:endParaRPr lang="en-US" dirty="0"/>
          </a:p>
        </p:txBody>
      </p:sp>
      <p:sp>
        <p:nvSpPr>
          <p:cNvPr id="4" name="Slide Number Placeholder 3"/>
          <p:cNvSpPr>
            <a:spLocks noGrp="1"/>
          </p:cNvSpPr>
          <p:nvPr>
            <p:ph type="sldNum" sz="quarter" idx="5"/>
          </p:nvPr>
        </p:nvSpPr>
        <p:spPr/>
        <p:txBody>
          <a:bodyPr/>
          <a:lstStyle/>
          <a:p>
            <a:fld id="{6711F03F-8D41-4548-B048-8532D2F28E4A}" type="slidenum">
              <a:rPr lang="en-US" smtClean="0"/>
              <a:t>1</a:t>
            </a:fld>
            <a:endParaRPr lang="en-US"/>
          </a:p>
        </p:txBody>
      </p:sp>
    </p:spTree>
    <p:extLst>
      <p:ext uri="{BB962C8B-B14F-4D97-AF65-F5344CB8AC3E}">
        <p14:creationId xmlns:p14="http://schemas.microsoft.com/office/powerpoint/2010/main" val="79642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ALLOW ONE PERSON FROM EACH TABLE TO SHARE WITH THE GROUP AT LEAST ONE NEW RESOURCE THEY WERE ABLE TO OBTAIN FROM THE NETWORKING SESSION</a:t>
            </a:r>
          </a:p>
          <a:p>
            <a:endParaRPr lang="en-US" dirty="0"/>
          </a:p>
        </p:txBody>
      </p:sp>
      <p:sp>
        <p:nvSpPr>
          <p:cNvPr id="4" name="Slide Number Placeholder 3"/>
          <p:cNvSpPr>
            <a:spLocks noGrp="1"/>
          </p:cNvSpPr>
          <p:nvPr>
            <p:ph type="sldNum" sz="quarter" idx="5"/>
          </p:nvPr>
        </p:nvSpPr>
        <p:spPr/>
        <p:txBody>
          <a:bodyPr/>
          <a:lstStyle/>
          <a:p>
            <a:fld id="{6711F03F-8D41-4548-B048-8532D2F28E4A}" type="slidenum">
              <a:rPr lang="en-US" smtClean="0"/>
              <a:t>12</a:t>
            </a:fld>
            <a:endParaRPr lang="en-US"/>
          </a:p>
        </p:txBody>
      </p:sp>
    </p:spTree>
    <p:extLst>
      <p:ext uri="{BB962C8B-B14F-4D97-AF65-F5344CB8AC3E}">
        <p14:creationId xmlns:p14="http://schemas.microsoft.com/office/powerpoint/2010/main" val="796123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 to the Community Resources Guide to identify the vast amount of additional services to add to your resource development plan</a:t>
            </a:r>
          </a:p>
          <a:p>
            <a:endParaRPr lang="en-US" dirty="0"/>
          </a:p>
        </p:txBody>
      </p:sp>
      <p:sp>
        <p:nvSpPr>
          <p:cNvPr id="4" name="Slide Number Placeholder 3"/>
          <p:cNvSpPr>
            <a:spLocks noGrp="1"/>
          </p:cNvSpPr>
          <p:nvPr>
            <p:ph type="sldNum" sz="quarter" idx="5"/>
          </p:nvPr>
        </p:nvSpPr>
        <p:spPr/>
        <p:txBody>
          <a:bodyPr/>
          <a:lstStyle/>
          <a:p>
            <a:fld id="{6711F03F-8D41-4548-B048-8532D2F28E4A}" type="slidenum">
              <a:rPr lang="en-US" smtClean="0"/>
              <a:t>14</a:t>
            </a:fld>
            <a:endParaRPr lang="en-US"/>
          </a:p>
        </p:txBody>
      </p:sp>
    </p:spTree>
    <p:extLst>
      <p:ext uri="{BB962C8B-B14F-4D97-AF65-F5344CB8AC3E}">
        <p14:creationId xmlns:p14="http://schemas.microsoft.com/office/powerpoint/2010/main" val="1100202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11F03F-8D41-4548-B048-8532D2F28E4A}" type="slidenum">
              <a:rPr lang="en-US" smtClean="0"/>
              <a:t>16</a:t>
            </a:fld>
            <a:endParaRPr lang="en-US"/>
          </a:p>
        </p:txBody>
      </p:sp>
    </p:spTree>
    <p:extLst>
      <p:ext uri="{BB962C8B-B14F-4D97-AF65-F5344CB8AC3E}">
        <p14:creationId xmlns:p14="http://schemas.microsoft.com/office/powerpoint/2010/main" val="3152685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ALLOW ONE PERSON FROM EACH TABLE TO SHARE WITH THE GROUP AT LEAST ONE NEW SERVICE THEY WERE ABLE TO OBTAIN IN THEIR JURISDICTION</a:t>
            </a:r>
          </a:p>
          <a:p>
            <a:endParaRPr lang="en-US" dirty="0"/>
          </a:p>
        </p:txBody>
      </p:sp>
      <p:sp>
        <p:nvSpPr>
          <p:cNvPr id="4" name="Slide Number Placeholder 3"/>
          <p:cNvSpPr>
            <a:spLocks noGrp="1"/>
          </p:cNvSpPr>
          <p:nvPr>
            <p:ph type="sldNum" sz="quarter" idx="5"/>
          </p:nvPr>
        </p:nvSpPr>
        <p:spPr/>
        <p:txBody>
          <a:bodyPr/>
          <a:lstStyle/>
          <a:p>
            <a:fld id="{6711F03F-8D41-4548-B048-8532D2F28E4A}" type="slidenum">
              <a:rPr lang="en-US" smtClean="0"/>
              <a:t>17</a:t>
            </a:fld>
            <a:endParaRPr lang="en-US"/>
          </a:p>
        </p:txBody>
      </p:sp>
    </p:spTree>
    <p:extLst>
      <p:ext uri="{BB962C8B-B14F-4D97-AF65-F5344CB8AC3E}">
        <p14:creationId xmlns:p14="http://schemas.microsoft.com/office/powerpoint/2010/main" val="3169953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11F03F-8D41-4548-B048-8532D2F28E4A}" type="slidenum">
              <a:rPr lang="en-US" smtClean="0"/>
              <a:t>18</a:t>
            </a:fld>
            <a:endParaRPr lang="en-US"/>
          </a:p>
        </p:txBody>
      </p:sp>
    </p:spTree>
    <p:extLst>
      <p:ext uri="{BB962C8B-B14F-4D97-AF65-F5344CB8AC3E}">
        <p14:creationId xmlns:p14="http://schemas.microsoft.com/office/powerpoint/2010/main" val="16343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down the simplicity of this concept for non-clinical persons. The internal attributes and strengths are those qualities of the PIR that the Peer will utilize for self motivation. The External Resources are the services the Peer is able to connect the PIR with in the role of Resource Broker</a:t>
            </a:r>
          </a:p>
        </p:txBody>
      </p:sp>
      <p:sp>
        <p:nvSpPr>
          <p:cNvPr id="4" name="Slide Number Placeholder 3"/>
          <p:cNvSpPr>
            <a:spLocks noGrp="1"/>
          </p:cNvSpPr>
          <p:nvPr>
            <p:ph type="sldNum" sz="quarter" idx="10"/>
          </p:nvPr>
        </p:nvSpPr>
        <p:spPr/>
        <p:txBody>
          <a:bodyPr/>
          <a:lstStyle/>
          <a:p>
            <a:fld id="{E400F8F6-45AB-423F-AAFC-0CE3A978E6A2}" type="slidenum">
              <a:rPr lang="en-US" smtClean="0"/>
              <a:t>2</a:t>
            </a:fld>
            <a:endParaRPr lang="en-US"/>
          </a:p>
        </p:txBody>
      </p:sp>
    </p:spTree>
    <p:extLst>
      <p:ext uri="{BB962C8B-B14F-4D97-AF65-F5344CB8AC3E}">
        <p14:creationId xmlns:p14="http://schemas.microsoft.com/office/powerpoint/2010/main" val="1637634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Recovery Resource Broker </a:t>
            </a:r>
          </a:p>
          <a:p>
            <a:r>
              <a:rPr lang="en-US" dirty="0"/>
              <a:t>Provide the linkage information between being a Resource Broker and the 8 Dimensions of Wellness	</a:t>
            </a:r>
          </a:p>
        </p:txBody>
      </p:sp>
      <p:sp>
        <p:nvSpPr>
          <p:cNvPr id="4" name="Slide Number Placeholder 3"/>
          <p:cNvSpPr>
            <a:spLocks noGrp="1"/>
          </p:cNvSpPr>
          <p:nvPr>
            <p:ph type="sldNum" sz="quarter" idx="5"/>
          </p:nvPr>
        </p:nvSpPr>
        <p:spPr/>
        <p:txBody>
          <a:bodyPr/>
          <a:lstStyle/>
          <a:p>
            <a:fld id="{6711F03F-8D41-4548-B048-8532D2F28E4A}" type="slidenum">
              <a:rPr lang="en-US" smtClean="0"/>
              <a:t>3</a:t>
            </a:fld>
            <a:endParaRPr lang="en-US"/>
          </a:p>
        </p:txBody>
      </p:sp>
    </p:spTree>
    <p:extLst>
      <p:ext uri="{BB962C8B-B14F-4D97-AF65-F5344CB8AC3E}">
        <p14:creationId xmlns:p14="http://schemas.microsoft.com/office/powerpoint/2010/main" val="29604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Whenever you are assisting a Peer with building external Recovery Capital, use the 8 Dimensions of Wellness as a guide for becoming a great Recovery Resource Broker</a:t>
            </a:r>
          </a:p>
        </p:txBody>
      </p:sp>
      <p:sp>
        <p:nvSpPr>
          <p:cNvPr id="4" name="Slide Number Placeholder 3"/>
          <p:cNvSpPr>
            <a:spLocks noGrp="1"/>
          </p:cNvSpPr>
          <p:nvPr>
            <p:ph type="sldNum" sz="quarter" idx="10"/>
          </p:nvPr>
        </p:nvSpPr>
        <p:spPr/>
        <p:txBody>
          <a:bodyPr/>
          <a:lstStyle/>
          <a:p>
            <a:fld id="{DE601396-B231-4A3A-B46E-B8EC23216CBA}" type="slidenum">
              <a:rPr lang="en-US" smtClean="0"/>
              <a:t>4</a:t>
            </a:fld>
            <a:endParaRPr lang="en-US"/>
          </a:p>
        </p:txBody>
      </p:sp>
    </p:spTree>
    <p:extLst>
      <p:ext uri="{BB962C8B-B14F-4D97-AF65-F5344CB8AC3E}">
        <p14:creationId xmlns:p14="http://schemas.microsoft.com/office/powerpoint/2010/main" val="2566983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 group to identify the types of resources associated with the 8 Dimensions of Wellness they currently have as part of their Resource Material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where the gaps are located on your Resource Grid</a:t>
            </a:r>
          </a:p>
          <a:p>
            <a:endParaRPr lang="en-US" dirty="0"/>
          </a:p>
        </p:txBody>
      </p:sp>
      <p:sp>
        <p:nvSpPr>
          <p:cNvPr id="4" name="Slide Number Placeholder 3"/>
          <p:cNvSpPr>
            <a:spLocks noGrp="1"/>
          </p:cNvSpPr>
          <p:nvPr>
            <p:ph type="sldNum" sz="quarter" idx="5"/>
          </p:nvPr>
        </p:nvSpPr>
        <p:spPr/>
        <p:txBody>
          <a:bodyPr/>
          <a:lstStyle/>
          <a:p>
            <a:fld id="{6711F03F-8D41-4548-B048-8532D2F28E4A}" type="slidenum">
              <a:rPr lang="en-US" smtClean="0"/>
              <a:t>5</a:t>
            </a:fld>
            <a:endParaRPr lang="en-US"/>
          </a:p>
        </p:txBody>
      </p:sp>
    </p:spTree>
    <p:extLst>
      <p:ext uri="{BB962C8B-B14F-4D97-AF65-F5344CB8AC3E}">
        <p14:creationId xmlns:p14="http://schemas.microsoft.com/office/powerpoint/2010/main" val="3393260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group to identify the essential elements that make an effective referral</a:t>
            </a:r>
          </a:p>
        </p:txBody>
      </p:sp>
      <p:sp>
        <p:nvSpPr>
          <p:cNvPr id="4" name="Slide Number Placeholder 3"/>
          <p:cNvSpPr>
            <a:spLocks noGrp="1"/>
          </p:cNvSpPr>
          <p:nvPr>
            <p:ph type="sldNum" sz="quarter" idx="5"/>
          </p:nvPr>
        </p:nvSpPr>
        <p:spPr/>
        <p:txBody>
          <a:bodyPr/>
          <a:lstStyle/>
          <a:p>
            <a:fld id="{6711F03F-8D41-4548-B048-8532D2F28E4A}" type="slidenum">
              <a:rPr lang="en-US" smtClean="0"/>
              <a:t>6</a:t>
            </a:fld>
            <a:endParaRPr lang="en-US"/>
          </a:p>
        </p:txBody>
      </p:sp>
    </p:spTree>
    <p:extLst>
      <p:ext uri="{BB962C8B-B14F-4D97-AF65-F5344CB8AC3E}">
        <p14:creationId xmlns:p14="http://schemas.microsoft.com/office/powerpoint/2010/main" val="301844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11F03F-8D41-4548-B048-8532D2F28E4A}" type="slidenum">
              <a:rPr lang="en-US" smtClean="0"/>
              <a:t>8</a:t>
            </a:fld>
            <a:endParaRPr lang="en-US"/>
          </a:p>
        </p:txBody>
      </p:sp>
    </p:spTree>
    <p:extLst>
      <p:ext uri="{BB962C8B-B14F-4D97-AF65-F5344CB8AC3E}">
        <p14:creationId xmlns:p14="http://schemas.microsoft.com/office/powerpoint/2010/main" val="632824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the difference between a direct handoff and a warm handoff</a:t>
            </a:r>
          </a:p>
        </p:txBody>
      </p:sp>
      <p:sp>
        <p:nvSpPr>
          <p:cNvPr id="4" name="Slide Number Placeholder 3"/>
          <p:cNvSpPr>
            <a:spLocks noGrp="1"/>
          </p:cNvSpPr>
          <p:nvPr>
            <p:ph type="sldNum" sz="quarter" idx="5"/>
          </p:nvPr>
        </p:nvSpPr>
        <p:spPr/>
        <p:txBody>
          <a:bodyPr/>
          <a:lstStyle/>
          <a:p>
            <a:fld id="{6711F03F-8D41-4548-B048-8532D2F28E4A}" type="slidenum">
              <a:rPr lang="en-US" smtClean="0"/>
              <a:t>9</a:t>
            </a:fld>
            <a:endParaRPr lang="en-US"/>
          </a:p>
        </p:txBody>
      </p:sp>
    </p:spTree>
    <p:extLst>
      <p:ext uri="{BB962C8B-B14F-4D97-AF65-F5344CB8AC3E}">
        <p14:creationId xmlns:p14="http://schemas.microsoft.com/office/powerpoint/2010/main" val="1679968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Peer will use the Resource Grid to complete the next section of resource development. </a:t>
            </a:r>
          </a:p>
          <a:p>
            <a:r>
              <a:rPr lang="en-US" dirty="0"/>
              <a:t>Each person at the table will be given an opportunity to answer questions related their respective places of employment and </a:t>
            </a:r>
          </a:p>
        </p:txBody>
      </p:sp>
      <p:sp>
        <p:nvSpPr>
          <p:cNvPr id="4" name="Slide Number Placeholder 3"/>
          <p:cNvSpPr>
            <a:spLocks noGrp="1"/>
          </p:cNvSpPr>
          <p:nvPr>
            <p:ph type="sldNum" sz="quarter" idx="5"/>
          </p:nvPr>
        </p:nvSpPr>
        <p:spPr/>
        <p:txBody>
          <a:bodyPr/>
          <a:lstStyle/>
          <a:p>
            <a:fld id="{6711F03F-8D41-4548-B048-8532D2F28E4A}" type="slidenum">
              <a:rPr lang="en-US" smtClean="0"/>
              <a:t>10</a:t>
            </a:fld>
            <a:endParaRPr lang="en-US"/>
          </a:p>
        </p:txBody>
      </p:sp>
    </p:spTree>
    <p:extLst>
      <p:ext uri="{BB962C8B-B14F-4D97-AF65-F5344CB8AC3E}">
        <p14:creationId xmlns:p14="http://schemas.microsoft.com/office/powerpoint/2010/main" val="362353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B61BEF0D-F0BB-DE4B-95CE-6DB70DBA9567}" type="datetimeFigureOut">
              <a:rPr lang="en-US" smtClean="0"/>
              <a:pPr/>
              <a:t>11/30/2018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334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2801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11/30/2018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520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790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11/30/2018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14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11/30/2018</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5790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B61BEF0D-F0BB-DE4B-95CE-6DB70DBA9567}" type="datetimeFigureOut">
              <a:rPr lang="en-US" smtClean="0"/>
              <a:pPr/>
              <a:t>11/30/2018</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058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605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B61BEF0D-F0BB-DE4B-95CE-6DB70DBA9567}" type="datetimeFigureOut">
              <a:rPr lang="en-US" smtClean="0"/>
              <a:pPr/>
              <a:t>11/30/2018</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218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837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11/30/2018</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1826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B61BEF0D-F0BB-DE4B-95CE-6DB70DBA9567}" type="datetimeFigureOut">
              <a:rPr lang="en-US" smtClean="0"/>
              <a:pPr/>
              <a:t>11/30/2018</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64719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blog.grantham.edu/benefits-taking-lunch-break-in-online-degree-program"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bia.ca/why-its-good-to-show-employees-appreciation-at-the-holiday-season-and-year-roun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lickr.com/photos/philwolff/338368313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realestatebible.wordpress.com/tag/real-estate-age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radiopub.fr/blog/2012/10/7-pistes-pour-developper-votre-reseau-relationnel-loca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fortunebuilders.com/how-to-build-a-referral-based-business/" TargetMode="External"/><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miamiagentmagazine.com/2012/11/27/2012-nar-profile-of-home-buyers-and-sellers-repeat-busines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656D-81CD-4AD7-BD2C-ADDA47948470}"/>
              </a:ext>
            </a:extLst>
          </p:cNvPr>
          <p:cNvSpPr>
            <a:spLocks noGrp="1"/>
          </p:cNvSpPr>
          <p:nvPr>
            <p:ph type="ctrTitle"/>
          </p:nvPr>
        </p:nvSpPr>
        <p:spPr>
          <a:xfrm>
            <a:off x="1675501" y="404734"/>
            <a:ext cx="8840995" cy="3024266"/>
          </a:xfrm>
        </p:spPr>
        <p:txBody>
          <a:bodyPr>
            <a:normAutofit/>
          </a:bodyPr>
          <a:lstStyle/>
          <a:p>
            <a:r>
              <a:rPr lang="en-US" sz="8800" b="1" dirty="0">
                <a:solidFill>
                  <a:schemeClr val="tx1"/>
                </a:solidFill>
              </a:rPr>
              <a:t>RESOURCE</a:t>
            </a:r>
            <a:r>
              <a:rPr lang="en-US" sz="8800" b="1" dirty="0"/>
              <a:t> </a:t>
            </a:r>
            <a:r>
              <a:rPr lang="en-US" sz="8800" b="1" dirty="0">
                <a:solidFill>
                  <a:schemeClr val="tx1"/>
                </a:solidFill>
              </a:rPr>
              <a:t>NETWORKING</a:t>
            </a:r>
            <a:br>
              <a:rPr lang="en-US" sz="6600" b="1" dirty="0"/>
            </a:br>
            <a:r>
              <a:rPr lang="en-US" sz="2800" b="1" dirty="0">
                <a:solidFill>
                  <a:schemeClr val="bg1"/>
                </a:solidFill>
              </a:rPr>
              <a:t>5</a:t>
            </a:r>
            <a:r>
              <a:rPr lang="en-US" sz="2800" b="1" baseline="30000" dirty="0">
                <a:solidFill>
                  <a:schemeClr val="bg1"/>
                </a:solidFill>
              </a:rPr>
              <a:t>th</a:t>
            </a:r>
            <a:r>
              <a:rPr lang="en-US" sz="2800" b="1" dirty="0">
                <a:solidFill>
                  <a:schemeClr val="bg1"/>
                </a:solidFill>
              </a:rPr>
              <a:t> ANNUAL PEER NETWORKING CONFERENCE</a:t>
            </a:r>
            <a:endParaRPr lang="en-US" sz="6600" b="1" dirty="0">
              <a:solidFill>
                <a:schemeClr val="bg1"/>
              </a:solidFill>
            </a:endParaRPr>
          </a:p>
        </p:txBody>
      </p:sp>
      <p:sp>
        <p:nvSpPr>
          <p:cNvPr id="3" name="Subtitle 2">
            <a:extLst>
              <a:ext uri="{FF2B5EF4-FFF2-40B4-BE49-F238E27FC236}">
                <a16:creationId xmlns:a16="http://schemas.microsoft.com/office/drawing/2014/main" id="{B3BC8336-88D3-426C-B79A-7BCBDB8AFDFF}"/>
              </a:ext>
            </a:extLst>
          </p:cNvPr>
          <p:cNvSpPr>
            <a:spLocks noGrp="1"/>
          </p:cNvSpPr>
          <p:nvPr>
            <p:ph type="subTitle" idx="1"/>
          </p:nvPr>
        </p:nvSpPr>
        <p:spPr>
          <a:xfrm>
            <a:off x="1523998" y="3429000"/>
            <a:ext cx="9144000" cy="2164707"/>
          </a:xfrm>
        </p:spPr>
        <p:txBody>
          <a:bodyPr>
            <a:normAutofit/>
          </a:bodyPr>
          <a:lstStyle/>
          <a:p>
            <a:r>
              <a:rPr lang="en-US" sz="4000" b="1" dirty="0">
                <a:solidFill>
                  <a:schemeClr val="tx1"/>
                </a:solidFill>
              </a:rPr>
              <a:t>Monica scott, </a:t>
            </a:r>
            <a:r>
              <a:rPr lang="en-US" sz="2400" b="1" dirty="0">
                <a:solidFill>
                  <a:schemeClr val="tx1"/>
                </a:solidFill>
              </a:rPr>
              <a:t>MS, CAC-AD, CCDC, RPS</a:t>
            </a:r>
          </a:p>
          <a:p>
            <a:r>
              <a:rPr lang="en-US" sz="2400" b="1" dirty="0">
                <a:solidFill>
                  <a:schemeClr val="tx1"/>
                </a:solidFill>
              </a:rPr>
              <a:t>&amp;</a:t>
            </a:r>
          </a:p>
          <a:p>
            <a:r>
              <a:rPr lang="en-US" sz="4000" b="1" dirty="0">
                <a:solidFill>
                  <a:schemeClr val="tx1"/>
                </a:solidFill>
              </a:rPr>
              <a:t>Tiffinee scott, </a:t>
            </a:r>
            <a:r>
              <a:rPr lang="en-US" sz="2400" b="1" dirty="0">
                <a:solidFill>
                  <a:schemeClr val="tx1"/>
                </a:solidFill>
              </a:rPr>
              <a:t>MS, CCAR-TOT, MHFA-TOT</a:t>
            </a:r>
            <a:endParaRPr lang="en-US" sz="5400" b="1" dirty="0">
              <a:solidFill>
                <a:schemeClr val="tx1"/>
              </a:solidFill>
            </a:endParaRPr>
          </a:p>
        </p:txBody>
      </p:sp>
    </p:spTree>
    <p:extLst>
      <p:ext uri="{BB962C8B-B14F-4D97-AF65-F5344CB8AC3E}">
        <p14:creationId xmlns:p14="http://schemas.microsoft.com/office/powerpoint/2010/main" val="320032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8B26F-D1ED-4AA0-ACED-5423CA60B84F}"/>
              </a:ext>
            </a:extLst>
          </p:cNvPr>
          <p:cNvSpPr>
            <a:spLocks noGrp="1"/>
          </p:cNvSpPr>
          <p:nvPr>
            <p:ph type="ctrTitle"/>
          </p:nvPr>
        </p:nvSpPr>
        <p:spPr>
          <a:xfrm>
            <a:off x="1759237" y="1874121"/>
            <a:ext cx="8679915" cy="2736995"/>
          </a:xfrm>
        </p:spPr>
        <p:txBody>
          <a:bodyPr>
            <a:normAutofit/>
          </a:bodyPr>
          <a:lstStyle/>
          <a:p>
            <a:r>
              <a:rPr lang="en-US" sz="8800" b="1" dirty="0"/>
              <a:t>RESOURCE </a:t>
            </a:r>
            <a:br>
              <a:rPr lang="en-US" sz="8800" b="1" dirty="0"/>
            </a:br>
            <a:r>
              <a:rPr lang="en-US" sz="8800" b="1" dirty="0"/>
              <a:t>DEVELOPMENT</a:t>
            </a:r>
          </a:p>
        </p:txBody>
      </p:sp>
      <p:sp>
        <p:nvSpPr>
          <p:cNvPr id="3" name="Subtitle 2">
            <a:extLst>
              <a:ext uri="{FF2B5EF4-FFF2-40B4-BE49-F238E27FC236}">
                <a16:creationId xmlns:a16="http://schemas.microsoft.com/office/drawing/2014/main" id="{71D33DF9-0159-4D32-8E76-B33896A65270}"/>
              </a:ext>
            </a:extLst>
          </p:cNvPr>
          <p:cNvSpPr>
            <a:spLocks noGrp="1"/>
          </p:cNvSpPr>
          <p:nvPr>
            <p:ph type="subTitle" idx="1"/>
          </p:nvPr>
        </p:nvSpPr>
        <p:spPr>
          <a:xfrm>
            <a:off x="1759237" y="4611116"/>
            <a:ext cx="8673427" cy="1322587"/>
          </a:xfrm>
        </p:spPr>
        <p:txBody>
          <a:bodyPr/>
          <a:lstStyle/>
          <a:p>
            <a:endParaRPr lang="en-US" dirty="0"/>
          </a:p>
        </p:txBody>
      </p:sp>
    </p:spTree>
    <p:extLst>
      <p:ext uri="{BB962C8B-B14F-4D97-AF65-F5344CB8AC3E}">
        <p14:creationId xmlns:p14="http://schemas.microsoft.com/office/powerpoint/2010/main" val="2499480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7E5E-DE14-42B2-B0DE-0F9AA853EAE5}"/>
              </a:ext>
            </a:extLst>
          </p:cNvPr>
          <p:cNvSpPr>
            <a:spLocks noGrp="1"/>
          </p:cNvSpPr>
          <p:nvPr>
            <p:ph type="title"/>
          </p:nvPr>
        </p:nvSpPr>
        <p:spPr>
          <a:xfrm>
            <a:off x="466725" y="2349925"/>
            <a:ext cx="4286250" cy="2456442"/>
          </a:xfrm>
        </p:spPr>
        <p:txBody>
          <a:bodyPr>
            <a:normAutofit fontScale="90000"/>
          </a:bodyPr>
          <a:lstStyle/>
          <a:p>
            <a:r>
              <a:rPr lang="en-US" sz="5400" b="1" dirty="0"/>
              <a:t>NETWORKING</a:t>
            </a:r>
            <a:br>
              <a:rPr lang="en-US" sz="5400" b="1" dirty="0"/>
            </a:br>
            <a:r>
              <a:rPr lang="en-US" sz="5400" b="1" dirty="0"/>
              <a:t>OPPORTUNITY</a:t>
            </a:r>
            <a:br>
              <a:rPr lang="en-US" sz="5400" b="1" dirty="0"/>
            </a:br>
            <a:r>
              <a:rPr lang="en-US" sz="5400" b="1" dirty="0"/>
              <a:t>PART 1</a:t>
            </a:r>
          </a:p>
        </p:txBody>
      </p:sp>
      <p:sp>
        <p:nvSpPr>
          <p:cNvPr id="3" name="Content Placeholder 2">
            <a:extLst>
              <a:ext uri="{FF2B5EF4-FFF2-40B4-BE49-F238E27FC236}">
                <a16:creationId xmlns:a16="http://schemas.microsoft.com/office/drawing/2014/main" id="{00ADAF68-DFCF-4DD6-9C79-103312B8F991}"/>
              </a:ext>
            </a:extLst>
          </p:cNvPr>
          <p:cNvSpPr>
            <a:spLocks noGrp="1"/>
          </p:cNvSpPr>
          <p:nvPr>
            <p:ph idx="1"/>
          </p:nvPr>
        </p:nvSpPr>
        <p:spPr>
          <a:xfrm>
            <a:off x="5147022" y="908779"/>
            <a:ext cx="6281873" cy="5040441"/>
          </a:xfrm>
        </p:spPr>
        <p:txBody>
          <a:bodyPr/>
          <a:lstStyle/>
          <a:p>
            <a:r>
              <a:rPr lang="en-US" sz="3600" dirty="0"/>
              <a:t>Name &amp; Title</a:t>
            </a:r>
          </a:p>
          <a:p>
            <a:r>
              <a:rPr lang="en-US" sz="3600" dirty="0"/>
              <a:t>Place of Employment</a:t>
            </a:r>
          </a:p>
          <a:p>
            <a:r>
              <a:rPr lang="en-US" sz="3600" dirty="0"/>
              <a:t>What innovative services does your agency offer?</a:t>
            </a:r>
          </a:p>
          <a:p>
            <a:r>
              <a:rPr lang="en-US" sz="3600" dirty="0"/>
              <a:t>What is your role in providing these services?</a:t>
            </a:r>
          </a:p>
        </p:txBody>
      </p:sp>
    </p:spTree>
    <p:extLst>
      <p:ext uri="{BB962C8B-B14F-4D97-AF65-F5344CB8AC3E}">
        <p14:creationId xmlns:p14="http://schemas.microsoft.com/office/powerpoint/2010/main" val="950484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7E37-1FE3-4A07-B596-0BFC68AE2DBE}"/>
              </a:ext>
            </a:extLst>
          </p:cNvPr>
          <p:cNvSpPr>
            <a:spLocks noGrp="1"/>
          </p:cNvSpPr>
          <p:nvPr>
            <p:ph type="title"/>
          </p:nvPr>
        </p:nvSpPr>
        <p:spPr>
          <a:xfrm>
            <a:off x="3509962" y="1657350"/>
            <a:ext cx="5172075" cy="3676649"/>
          </a:xfrm>
        </p:spPr>
        <p:txBody>
          <a:bodyPr>
            <a:normAutofit/>
          </a:bodyPr>
          <a:lstStyle/>
          <a:p>
            <a:r>
              <a:rPr lang="en-US" sz="6000" b="1" dirty="0"/>
              <a:t>WHAT NEW RESOUCES DID YOU LEARN ABOUT?</a:t>
            </a:r>
          </a:p>
        </p:txBody>
      </p:sp>
    </p:spTree>
    <p:extLst>
      <p:ext uri="{BB962C8B-B14F-4D97-AF65-F5344CB8AC3E}">
        <p14:creationId xmlns:p14="http://schemas.microsoft.com/office/powerpoint/2010/main" val="72392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C32B-4BA3-438F-AA33-D5A16A4AF47C}"/>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35116E13-9393-47B1-BB39-BC3C232311FB}"/>
              </a:ext>
            </a:extLst>
          </p:cNvPr>
          <p:cNvSpPr>
            <a:spLocks noGrp="1"/>
          </p:cNvSpPr>
          <p:nvPr>
            <p:ph type="body" idx="1"/>
          </p:nvPr>
        </p:nvSpPr>
        <p:spPr/>
        <p:txBody>
          <a:bodyPr/>
          <a:lstStyle/>
          <a:p>
            <a:endParaRPr lang="en-US"/>
          </a:p>
        </p:txBody>
      </p:sp>
      <p:pic>
        <p:nvPicPr>
          <p:cNvPr id="7" name="Picture 6">
            <a:extLst>
              <a:ext uri="{FF2B5EF4-FFF2-40B4-BE49-F238E27FC236}">
                <a16:creationId xmlns:a16="http://schemas.microsoft.com/office/drawing/2014/main" id="{0EE156DB-3178-46C4-B6EF-C517E3D9D5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046886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B31F-5BBA-41EA-AE34-074F495A83DD}"/>
              </a:ext>
            </a:extLst>
          </p:cNvPr>
          <p:cNvSpPr>
            <a:spLocks noGrp="1"/>
          </p:cNvSpPr>
          <p:nvPr>
            <p:ph type="title"/>
          </p:nvPr>
        </p:nvSpPr>
        <p:spPr>
          <a:xfrm>
            <a:off x="704850" y="2335340"/>
            <a:ext cx="3743325" cy="2460497"/>
          </a:xfrm>
        </p:spPr>
        <p:txBody>
          <a:bodyPr>
            <a:normAutofit/>
          </a:bodyPr>
          <a:lstStyle/>
          <a:p>
            <a:r>
              <a:rPr lang="en-US" sz="5400" b="1" dirty="0"/>
              <a:t>COMMUNITY RESOURCE GUIDE</a:t>
            </a:r>
          </a:p>
        </p:txBody>
      </p:sp>
      <p:sp>
        <p:nvSpPr>
          <p:cNvPr id="5" name="Text Placeholder 4">
            <a:extLst>
              <a:ext uri="{FF2B5EF4-FFF2-40B4-BE49-F238E27FC236}">
                <a16:creationId xmlns:a16="http://schemas.microsoft.com/office/drawing/2014/main" id="{BD324B48-4D1A-4251-B005-DBA65FCD5FE3}"/>
              </a:ext>
            </a:extLst>
          </p:cNvPr>
          <p:cNvSpPr>
            <a:spLocks noGrp="1"/>
          </p:cNvSpPr>
          <p:nvPr>
            <p:ph type="body" idx="1"/>
          </p:nvPr>
        </p:nvSpPr>
        <p:spPr>
          <a:xfrm>
            <a:off x="5125137" y="352425"/>
            <a:ext cx="6265088" cy="1136560"/>
          </a:xfrm>
        </p:spPr>
        <p:txBody>
          <a:bodyPr/>
          <a:lstStyle/>
          <a:p>
            <a:pPr algn="ctr"/>
            <a:r>
              <a:rPr lang="en-US" sz="4000" b="1" dirty="0"/>
              <a:t>LEVEL ONE	</a:t>
            </a:r>
          </a:p>
        </p:txBody>
      </p:sp>
      <p:sp>
        <p:nvSpPr>
          <p:cNvPr id="6" name="Content Placeholder 5">
            <a:extLst>
              <a:ext uri="{FF2B5EF4-FFF2-40B4-BE49-F238E27FC236}">
                <a16:creationId xmlns:a16="http://schemas.microsoft.com/office/drawing/2014/main" id="{F87D1F07-8140-4CD1-BE15-E78FB262158A}"/>
              </a:ext>
            </a:extLst>
          </p:cNvPr>
          <p:cNvSpPr>
            <a:spLocks noGrp="1"/>
          </p:cNvSpPr>
          <p:nvPr>
            <p:ph sz="half" idx="2"/>
          </p:nvPr>
        </p:nvSpPr>
        <p:spPr>
          <a:xfrm>
            <a:off x="5125305" y="1488984"/>
            <a:ext cx="6264350" cy="3464015"/>
          </a:xfrm>
        </p:spPr>
        <p:txBody>
          <a:bodyPr>
            <a:normAutofit/>
          </a:bodyPr>
          <a:lstStyle/>
          <a:p>
            <a:pPr lvl="0"/>
            <a:r>
              <a:rPr lang="en-US" sz="2800" dirty="0"/>
              <a:t>Emergency Services</a:t>
            </a:r>
          </a:p>
          <a:p>
            <a:r>
              <a:rPr lang="en-US" sz="2800" dirty="0"/>
              <a:t>Crisis Services</a:t>
            </a:r>
          </a:p>
          <a:p>
            <a:pPr lvl="0"/>
            <a:r>
              <a:rPr lang="en-US" sz="2800" dirty="0"/>
              <a:t>Behavioral Health provider</a:t>
            </a:r>
          </a:p>
          <a:p>
            <a:pPr lvl="0"/>
            <a:r>
              <a:rPr lang="en-US" sz="2800" dirty="0"/>
              <a:t>Criminal Justice Services</a:t>
            </a:r>
          </a:p>
        </p:txBody>
      </p:sp>
    </p:spTree>
    <p:extLst>
      <p:ext uri="{BB962C8B-B14F-4D97-AF65-F5344CB8AC3E}">
        <p14:creationId xmlns:p14="http://schemas.microsoft.com/office/powerpoint/2010/main" val="1629551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B31F-5BBA-41EA-AE34-074F495A83DD}"/>
              </a:ext>
            </a:extLst>
          </p:cNvPr>
          <p:cNvSpPr>
            <a:spLocks noGrp="1"/>
          </p:cNvSpPr>
          <p:nvPr>
            <p:ph type="title"/>
          </p:nvPr>
        </p:nvSpPr>
        <p:spPr>
          <a:xfrm>
            <a:off x="704850" y="2335340"/>
            <a:ext cx="3743325" cy="2460497"/>
          </a:xfrm>
        </p:spPr>
        <p:txBody>
          <a:bodyPr>
            <a:normAutofit/>
          </a:bodyPr>
          <a:lstStyle/>
          <a:p>
            <a:r>
              <a:rPr lang="en-US" sz="5400" b="1" dirty="0"/>
              <a:t>COMMUNITY RESOURCE GUIDE</a:t>
            </a:r>
          </a:p>
        </p:txBody>
      </p:sp>
      <p:sp>
        <p:nvSpPr>
          <p:cNvPr id="7" name="Text Placeholder 6">
            <a:extLst>
              <a:ext uri="{FF2B5EF4-FFF2-40B4-BE49-F238E27FC236}">
                <a16:creationId xmlns:a16="http://schemas.microsoft.com/office/drawing/2014/main" id="{9E008C29-84A1-4EAF-AE5E-2B713CBACBE2}"/>
              </a:ext>
            </a:extLst>
          </p:cNvPr>
          <p:cNvSpPr>
            <a:spLocks noGrp="1"/>
          </p:cNvSpPr>
          <p:nvPr>
            <p:ph type="body" sz="quarter" idx="3"/>
          </p:nvPr>
        </p:nvSpPr>
        <p:spPr>
          <a:xfrm>
            <a:off x="5118447" y="381000"/>
            <a:ext cx="6264414" cy="1038225"/>
          </a:xfrm>
        </p:spPr>
        <p:txBody>
          <a:bodyPr/>
          <a:lstStyle/>
          <a:p>
            <a:pPr algn="ctr"/>
            <a:r>
              <a:rPr lang="en-US" sz="4000" b="1" dirty="0"/>
              <a:t>LEVEL TWO</a:t>
            </a:r>
          </a:p>
        </p:txBody>
      </p:sp>
      <p:sp>
        <p:nvSpPr>
          <p:cNvPr id="8" name="Content Placeholder 7">
            <a:extLst>
              <a:ext uri="{FF2B5EF4-FFF2-40B4-BE49-F238E27FC236}">
                <a16:creationId xmlns:a16="http://schemas.microsoft.com/office/drawing/2014/main" id="{98174B59-EEC2-40CF-9EBD-3A3C54EDAF1B}"/>
              </a:ext>
            </a:extLst>
          </p:cNvPr>
          <p:cNvSpPr>
            <a:spLocks noGrp="1"/>
          </p:cNvSpPr>
          <p:nvPr>
            <p:ph sz="quarter" idx="4"/>
          </p:nvPr>
        </p:nvSpPr>
        <p:spPr>
          <a:xfrm>
            <a:off x="5118447" y="1600200"/>
            <a:ext cx="6265588" cy="4800600"/>
          </a:xfrm>
        </p:spPr>
        <p:txBody>
          <a:bodyPr>
            <a:normAutofit/>
          </a:bodyPr>
          <a:lstStyle/>
          <a:p>
            <a:r>
              <a:rPr lang="en-US" sz="2400" dirty="0"/>
              <a:t>Education</a:t>
            </a:r>
          </a:p>
          <a:p>
            <a:r>
              <a:rPr lang="en-US" sz="2400" dirty="0"/>
              <a:t>Family Services</a:t>
            </a:r>
          </a:p>
          <a:p>
            <a:r>
              <a:rPr lang="en-US" sz="2400" dirty="0"/>
              <a:t>Literacy Programs</a:t>
            </a:r>
          </a:p>
          <a:p>
            <a:r>
              <a:rPr lang="en-US" sz="2400" dirty="0"/>
              <a:t>Housing</a:t>
            </a:r>
          </a:p>
          <a:p>
            <a:r>
              <a:rPr lang="en-US" sz="2400" dirty="0"/>
              <a:t>Medical Service</a:t>
            </a:r>
          </a:p>
          <a:p>
            <a:r>
              <a:rPr lang="en-US" sz="2400" dirty="0"/>
              <a:t>Shelters/Homeless Services</a:t>
            </a:r>
          </a:p>
          <a:p>
            <a:r>
              <a:rPr lang="en-US" sz="2400" dirty="0"/>
              <a:t>Veteran</a:t>
            </a:r>
          </a:p>
          <a:p>
            <a:endParaRPr lang="en-US" sz="2400" dirty="0"/>
          </a:p>
        </p:txBody>
      </p:sp>
    </p:spTree>
    <p:extLst>
      <p:ext uri="{BB962C8B-B14F-4D97-AF65-F5344CB8AC3E}">
        <p14:creationId xmlns:p14="http://schemas.microsoft.com/office/powerpoint/2010/main" val="1494550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7E5E-DE14-42B2-B0DE-0F9AA853EAE5}"/>
              </a:ext>
            </a:extLst>
          </p:cNvPr>
          <p:cNvSpPr>
            <a:spLocks noGrp="1"/>
          </p:cNvSpPr>
          <p:nvPr>
            <p:ph type="title"/>
          </p:nvPr>
        </p:nvSpPr>
        <p:spPr>
          <a:xfrm>
            <a:off x="466725" y="2349925"/>
            <a:ext cx="4286250" cy="2456442"/>
          </a:xfrm>
        </p:spPr>
        <p:txBody>
          <a:bodyPr>
            <a:normAutofit fontScale="90000"/>
          </a:bodyPr>
          <a:lstStyle/>
          <a:p>
            <a:r>
              <a:rPr lang="en-US" sz="5400" b="1" dirty="0"/>
              <a:t>RESOURCE SHARING</a:t>
            </a:r>
            <a:br>
              <a:rPr lang="en-US" sz="5400" b="1" dirty="0"/>
            </a:br>
            <a:r>
              <a:rPr lang="en-US" sz="5400" b="1" dirty="0"/>
              <a:t>PART 2</a:t>
            </a:r>
          </a:p>
        </p:txBody>
      </p:sp>
      <p:sp>
        <p:nvSpPr>
          <p:cNvPr id="3" name="Content Placeholder 2">
            <a:extLst>
              <a:ext uri="{FF2B5EF4-FFF2-40B4-BE49-F238E27FC236}">
                <a16:creationId xmlns:a16="http://schemas.microsoft.com/office/drawing/2014/main" id="{00ADAF68-DFCF-4DD6-9C79-103312B8F991}"/>
              </a:ext>
            </a:extLst>
          </p:cNvPr>
          <p:cNvSpPr>
            <a:spLocks noGrp="1"/>
          </p:cNvSpPr>
          <p:nvPr>
            <p:ph idx="1"/>
          </p:nvPr>
        </p:nvSpPr>
        <p:spPr>
          <a:xfrm>
            <a:off x="5147022" y="257175"/>
            <a:ext cx="6281873" cy="6296025"/>
          </a:xfrm>
        </p:spPr>
        <p:txBody>
          <a:bodyPr>
            <a:normAutofit lnSpcReduction="10000"/>
          </a:bodyPr>
          <a:lstStyle/>
          <a:p>
            <a:r>
              <a:rPr lang="en-US" sz="3200" dirty="0"/>
              <a:t>Identify services available to you (Housing, Financial support, Family resources, Food banks, harm reduction, homeless, crisis services, job readiness, re-entry)</a:t>
            </a:r>
          </a:p>
          <a:p>
            <a:r>
              <a:rPr lang="en-US" sz="3200" dirty="0"/>
              <a:t>What resources would you like to see in your jurisdiction?</a:t>
            </a:r>
          </a:p>
          <a:p>
            <a:r>
              <a:rPr lang="en-US" sz="3200" dirty="0"/>
              <a:t>What resources are your still lacking from your Resource Grid?</a:t>
            </a:r>
          </a:p>
        </p:txBody>
      </p:sp>
    </p:spTree>
    <p:extLst>
      <p:ext uri="{BB962C8B-B14F-4D97-AF65-F5344CB8AC3E}">
        <p14:creationId xmlns:p14="http://schemas.microsoft.com/office/powerpoint/2010/main" val="183407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7E37-1FE3-4A07-B596-0BFC68AE2DBE}"/>
              </a:ext>
            </a:extLst>
          </p:cNvPr>
          <p:cNvSpPr>
            <a:spLocks noGrp="1"/>
          </p:cNvSpPr>
          <p:nvPr>
            <p:ph type="title"/>
          </p:nvPr>
        </p:nvSpPr>
        <p:spPr>
          <a:xfrm>
            <a:off x="3509962" y="1657350"/>
            <a:ext cx="5172075" cy="3676649"/>
          </a:xfrm>
        </p:spPr>
        <p:txBody>
          <a:bodyPr>
            <a:normAutofit/>
          </a:bodyPr>
          <a:lstStyle/>
          <a:p>
            <a:r>
              <a:rPr lang="en-US" sz="6000" b="1" dirty="0"/>
              <a:t>WHAT NEW SERVICES DID YOU LEARN ABOUT?</a:t>
            </a:r>
          </a:p>
        </p:txBody>
      </p:sp>
    </p:spTree>
    <p:extLst>
      <p:ext uri="{BB962C8B-B14F-4D97-AF65-F5344CB8AC3E}">
        <p14:creationId xmlns:p14="http://schemas.microsoft.com/office/powerpoint/2010/main" val="2484111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6F7165-4DE8-47B3-9E2A-92A04B2CBDE8}"/>
              </a:ext>
            </a:extLst>
          </p:cNvPr>
          <p:cNvSpPr>
            <a:spLocks noGrp="1"/>
          </p:cNvSpPr>
          <p:nvPr>
            <p:ph type="body" idx="1"/>
          </p:nvPr>
        </p:nvSpPr>
        <p:spPr/>
        <p:txBody>
          <a:bodyPr/>
          <a:lstStyle/>
          <a:p>
            <a:endParaRPr lang="en-US"/>
          </a:p>
        </p:txBody>
      </p:sp>
      <p:pic>
        <p:nvPicPr>
          <p:cNvPr id="19" name="Picture 18">
            <a:extLst>
              <a:ext uri="{FF2B5EF4-FFF2-40B4-BE49-F238E27FC236}">
                <a16:creationId xmlns:a16="http://schemas.microsoft.com/office/drawing/2014/main" id="{E5708E30-25C3-45A9-8649-FA1D77271C5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4561" y="484918"/>
            <a:ext cx="10542877" cy="5706332"/>
          </a:xfrm>
          <a:prstGeom prst="rect">
            <a:avLst/>
          </a:prstGeom>
        </p:spPr>
      </p:pic>
    </p:spTree>
    <p:extLst>
      <p:ext uri="{BB962C8B-B14F-4D97-AF65-F5344CB8AC3E}">
        <p14:creationId xmlns:p14="http://schemas.microsoft.com/office/powerpoint/2010/main" val="197538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DB198-7D76-4284-ACB7-3A945D0C6629}"/>
              </a:ext>
            </a:extLst>
          </p:cNvPr>
          <p:cNvSpPr>
            <a:spLocks noGrp="1"/>
          </p:cNvSpPr>
          <p:nvPr>
            <p:ph type="title"/>
          </p:nvPr>
        </p:nvSpPr>
        <p:spPr/>
        <p:txBody>
          <a:bodyPr/>
          <a:lstStyle/>
          <a:p>
            <a:r>
              <a:rPr lang="en-US" sz="4800" b="1" dirty="0"/>
              <a:t>Recovery capital defined</a:t>
            </a:r>
            <a:r>
              <a:rPr lang="en-US" dirty="0"/>
              <a:t>…..	</a:t>
            </a:r>
          </a:p>
        </p:txBody>
      </p:sp>
      <p:sp>
        <p:nvSpPr>
          <p:cNvPr id="3" name="Content Placeholder 2">
            <a:extLst>
              <a:ext uri="{FF2B5EF4-FFF2-40B4-BE49-F238E27FC236}">
                <a16:creationId xmlns:a16="http://schemas.microsoft.com/office/drawing/2014/main" id="{BE1E7474-B2E8-4FAD-B20C-1CC66202A82C}"/>
              </a:ext>
            </a:extLst>
          </p:cNvPr>
          <p:cNvSpPr>
            <a:spLocks noGrp="1"/>
          </p:cNvSpPr>
          <p:nvPr>
            <p:ph idx="1"/>
          </p:nvPr>
        </p:nvSpPr>
        <p:spPr/>
        <p:txBody>
          <a:bodyPr>
            <a:normAutofit fontScale="92500" lnSpcReduction="20000"/>
          </a:bodyPr>
          <a:lstStyle/>
          <a:p>
            <a:pPr marL="0" indent="0" algn="ctr">
              <a:buNone/>
            </a:pPr>
            <a:r>
              <a:rPr lang="en-US" sz="4000" dirty="0"/>
              <a:t>It is all the internal attributes and strengths and external resources a Peer can utilize that empowers one to believe that recovery is possible and provides a firm foundation with which long term recovery can be built and maintained.</a:t>
            </a:r>
          </a:p>
        </p:txBody>
      </p:sp>
      <p:pic>
        <p:nvPicPr>
          <p:cNvPr id="5" name="Picture 4">
            <a:extLst>
              <a:ext uri="{FF2B5EF4-FFF2-40B4-BE49-F238E27FC236}">
                <a16:creationId xmlns:a16="http://schemas.microsoft.com/office/drawing/2014/main" id="{155F37A2-B785-4D0C-847B-091757775F8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7676" y="0"/>
            <a:ext cx="2209800" cy="2209800"/>
          </a:xfrm>
          <a:prstGeom prst="rect">
            <a:avLst/>
          </a:prstGeom>
        </p:spPr>
      </p:pic>
    </p:spTree>
    <p:extLst>
      <p:ext uri="{BB962C8B-B14F-4D97-AF65-F5344CB8AC3E}">
        <p14:creationId xmlns:p14="http://schemas.microsoft.com/office/powerpoint/2010/main" val="365219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814FE5-ADBC-4965-AF71-FD42DE2D0FE4}"/>
              </a:ext>
            </a:extLst>
          </p:cNvPr>
          <p:cNvSpPr>
            <a:spLocks noGrp="1"/>
          </p:cNvSpPr>
          <p:nvPr>
            <p:ph sz="half" idx="1"/>
          </p:nvPr>
        </p:nvSpPr>
        <p:spPr>
          <a:xfrm>
            <a:off x="5036694" y="463186"/>
            <a:ext cx="6395803" cy="5931628"/>
          </a:xfrm>
        </p:spPr>
        <p:txBody>
          <a:bodyPr>
            <a:normAutofit fontScale="77500" lnSpcReduction="20000"/>
          </a:bodyPr>
          <a:lstStyle/>
          <a:p>
            <a:pPr marL="0" indent="0" algn="ctr">
              <a:buNone/>
            </a:pPr>
            <a:r>
              <a:rPr lang="en-US" sz="5400" dirty="0"/>
              <a:t>– is a Peer Recovery Specialist who assists with directing the route or course of another, for the purpose of obtaining resources and other assets to increase external Recovery Capital.</a:t>
            </a:r>
          </a:p>
        </p:txBody>
      </p:sp>
      <p:sp>
        <p:nvSpPr>
          <p:cNvPr id="5" name="Rectangle 4">
            <a:extLst>
              <a:ext uri="{FF2B5EF4-FFF2-40B4-BE49-F238E27FC236}">
                <a16:creationId xmlns:a16="http://schemas.microsoft.com/office/drawing/2014/main" id="{D32B4A11-19EA-4E7D-B2BA-5FC6FFD303E1}"/>
              </a:ext>
            </a:extLst>
          </p:cNvPr>
          <p:cNvSpPr/>
          <p:nvPr/>
        </p:nvSpPr>
        <p:spPr>
          <a:xfrm>
            <a:off x="944382" y="2459504"/>
            <a:ext cx="3342806" cy="1938992"/>
          </a:xfrm>
          <a:prstGeom prst="rect">
            <a:avLst/>
          </a:prstGeom>
        </p:spPr>
        <p:txBody>
          <a:bodyPr wrap="square">
            <a:spAutoFit/>
          </a:bodyPr>
          <a:lstStyle/>
          <a:p>
            <a:r>
              <a:rPr lang="en-US" sz="4000" b="1" dirty="0">
                <a:solidFill>
                  <a:schemeClr val="bg1"/>
                </a:solidFill>
              </a:rPr>
              <a:t>RECOVERY RESOURCE BROKER </a:t>
            </a:r>
            <a:endParaRPr lang="en-US" sz="4000" dirty="0"/>
          </a:p>
        </p:txBody>
      </p:sp>
    </p:spTree>
    <p:extLst>
      <p:ext uri="{BB962C8B-B14F-4D97-AF65-F5344CB8AC3E}">
        <p14:creationId xmlns:p14="http://schemas.microsoft.com/office/powerpoint/2010/main" val="4283557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699" y="266940"/>
            <a:ext cx="8610600" cy="876299"/>
          </a:xfrm>
        </p:spPr>
        <p:txBody>
          <a:bodyPr>
            <a:noAutofit/>
          </a:bodyPr>
          <a:lstStyle/>
          <a:p>
            <a:pPr algn="ctr"/>
            <a:r>
              <a:rPr lang="en-US" sz="5400" b="1" u="sng" dirty="0">
                <a:solidFill>
                  <a:schemeClr val="tx1"/>
                </a:solidFill>
              </a:rPr>
              <a:t>8 DIMENSIONS OF WELLNESS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50" y="1278150"/>
            <a:ext cx="11188699" cy="5029624"/>
          </a:xfrm>
          <a:prstGeom prst="rect">
            <a:avLst/>
          </a:prstGeom>
        </p:spPr>
      </p:pic>
    </p:spTree>
    <p:extLst>
      <p:ext uri="{BB962C8B-B14F-4D97-AF65-F5344CB8AC3E}">
        <p14:creationId xmlns:p14="http://schemas.microsoft.com/office/powerpoint/2010/main" val="46268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1F08A15-ACEA-4E85-B75C-81343621A501}"/>
              </a:ext>
            </a:extLst>
          </p:cNvPr>
          <p:cNvGraphicFramePr>
            <a:graphicFrameLocks noGrp="1"/>
          </p:cNvGraphicFramePr>
          <p:nvPr>
            <p:ph idx="1"/>
            <p:extLst>
              <p:ext uri="{D42A27DB-BD31-4B8C-83A1-F6EECF244321}">
                <p14:modId xmlns:p14="http://schemas.microsoft.com/office/powerpoint/2010/main" val="1686742810"/>
              </p:ext>
            </p:extLst>
          </p:nvPr>
        </p:nvGraphicFramePr>
        <p:xfrm>
          <a:off x="3384029" y="205018"/>
          <a:ext cx="11145129" cy="5711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2113313-ECE1-4529-9D4F-865231A4C7ED}"/>
              </a:ext>
            </a:extLst>
          </p:cNvPr>
          <p:cNvSpPr txBox="1"/>
          <p:nvPr/>
        </p:nvSpPr>
        <p:spPr>
          <a:xfrm>
            <a:off x="6632077" y="2669178"/>
            <a:ext cx="3462728" cy="1200329"/>
          </a:xfrm>
          <a:prstGeom prst="rect">
            <a:avLst/>
          </a:prstGeom>
          <a:noFill/>
        </p:spPr>
        <p:txBody>
          <a:bodyPr wrap="square" rtlCol="0">
            <a:spAutoFit/>
          </a:bodyPr>
          <a:lstStyle/>
          <a:p>
            <a:pPr algn="ctr"/>
            <a:r>
              <a:rPr lang="en-US" sz="3600" b="1" dirty="0">
                <a:solidFill>
                  <a:srgbClr val="002060"/>
                </a:solidFill>
              </a:rPr>
              <a:t>RESOURCE BROKER</a:t>
            </a:r>
          </a:p>
        </p:txBody>
      </p:sp>
      <p:pic>
        <p:nvPicPr>
          <p:cNvPr id="10" name="Picture 9">
            <a:extLst>
              <a:ext uri="{FF2B5EF4-FFF2-40B4-BE49-F238E27FC236}">
                <a16:creationId xmlns:a16="http://schemas.microsoft.com/office/drawing/2014/main" id="{A7CFBE9D-FDCB-42C1-BBA0-C6FCA8693BC8}"/>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399767" y="2343307"/>
            <a:ext cx="2502286" cy="2502286"/>
          </a:xfrm>
          <a:prstGeom prst="rect">
            <a:avLst/>
          </a:prstGeom>
        </p:spPr>
      </p:pic>
    </p:spTree>
    <p:extLst>
      <p:ext uri="{BB962C8B-B14F-4D97-AF65-F5344CB8AC3E}">
        <p14:creationId xmlns:p14="http://schemas.microsoft.com/office/powerpoint/2010/main" val="690537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A2D7D-CC02-4991-A68F-202FAD0B7AFB}"/>
              </a:ext>
            </a:extLst>
          </p:cNvPr>
          <p:cNvSpPr>
            <a:spLocks noGrp="1"/>
          </p:cNvSpPr>
          <p:nvPr>
            <p:ph type="title"/>
          </p:nvPr>
        </p:nvSpPr>
        <p:spPr>
          <a:xfrm>
            <a:off x="442476" y="2072295"/>
            <a:ext cx="4377128" cy="2456442"/>
          </a:xfrm>
        </p:spPr>
        <p:txBody>
          <a:bodyPr>
            <a:normAutofit fontScale="90000"/>
          </a:bodyPr>
          <a:lstStyle/>
          <a:p>
            <a:pPr algn="ctr"/>
            <a:r>
              <a:rPr lang="en-US" sz="8000" b="1" dirty="0">
                <a:solidFill>
                  <a:schemeClr val="tx1"/>
                </a:solidFill>
              </a:rPr>
              <a:t>EFFECTIVE REFERRAL</a:t>
            </a:r>
          </a:p>
        </p:txBody>
      </p:sp>
      <p:sp>
        <p:nvSpPr>
          <p:cNvPr id="3" name="Content Placeholder 2">
            <a:extLst>
              <a:ext uri="{FF2B5EF4-FFF2-40B4-BE49-F238E27FC236}">
                <a16:creationId xmlns:a16="http://schemas.microsoft.com/office/drawing/2014/main" id="{E08D3156-5E85-4A62-9E72-0B5F432D3B19}"/>
              </a:ext>
            </a:extLst>
          </p:cNvPr>
          <p:cNvSpPr>
            <a:spLocks noGrp="1"/>
          </p:cNvSpPr>
          <p:nvPr>
            <p:ph idx="1"/>
          </p:nvPr>
        </p:nvSpPr>
        <p:spPr/>
        <p:txBody>
          <a:bodyPr>
            <a:normAutofit fontScale="92500" lnSpcReduction="10000"/>
          </a:bodyPr>
          <a:lstStyle/>
          <a:p>
            <a:pPr marL="0" indent="0" algn="ctr">
              <a:buNone/>
            </a:pPr>
            <a:r>
              <a:rPr lang="en-US" sz="5400" dirty="0"/>
              <a:t>THERE ARE SEVERAL COMPONENTS THAT PRODUCE AN EFFECTIVE REFERRAL</a:t>
            </a:r>
          </a:p>
        </p:txBody>
      </p:sp>
      <p:pic>
        <p:nvPicPr>
          <p:cNvPr id="11" name="Picture 10">
            <a:extLst>
              <a:ext uri="{FF2B5EF4-FFF2-40B4-BE49-F238E27FC236}">
                <a16:creationId xmlns:a16="http://schemas.microsoft.com/office/drawing/2014/main" id="{14546537-5FD2-4C5F-BDAA-6D527593D5E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1679" y="4054020"/>
            <a:ext cx="3732695" cy="2732315"/>
          </a:xfrm>
          <a:prstGeom prst="rect">
            <a:avLst/>
          </a:prstGeom>
        </p:spPr>
      </p:pic>
    </p:spTree>
    <p:extLst>
      <p:ext uri="{BB962C8B-B14F-4D97-AF65-F5344CB8AC3E}">
        <p14:creationId xmlns:p14="http://schemas.microsoft.com/office/powerpoint/2010/main" val="192006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E882202-3737-40E6-95AD-53826FF10AD5}"/>
              </a:ext>
            </a:extLst>
          </p:cNvPr>
          <p:cNvSpPr>
            <a:spLocks noGrp="1"/>
          </p:cNvSpPr>
          <p:nvPr>
            <p:ph type="pic" idx="1"/>
          </p:nvPr>
        </p:nvSpPr>
        <p:spPr/>
      </p:sp>
      <p:sp>
        <p:nvSpPr>
          <p:cNvPr id="3" name="Title 2">
            <a:extLst>
              <a:ext uri="{FF2B5EF4-FFF2-40B4-BE49-F238E27FC236}">
                <a16:creationId xmlns:a16="http://schemas.microsoft.com/office/drawing/2014/main" id="{B5D0C5DD-37EC-42D4-8D24-DD89516CE6CA}"/>
              </a:ext>
            </a:extLst>
          </p:cNvPr>
          <p:cNvSpPr>
            <a:spLocks noGrp="1"/>
          </p:cNvSpPr>
          <p:nvPr>
            <p:ph type="title"/>
          </p:nvPr>
        </p:nvSpPr>
        <p:spPr>
          <a:xfrm>
            <a:off x="1398116" y="2314575"/>
            <a:ext cx="4751300" cy="1411412"/>
          </a:xfrm>
        </p:spPr>
        <p:txBody>
          <a:bodyPr>
            <a:normAutofit/>
          </a:bodyPr>
          <a:lstStyle/>
          <a:p>
            <a:r>
              <a:rPr lang="en-US" sz="4000" b="1" dirty="0"/>
              <a:t>IDENTIFY COMPONENTS OF AN</a:t>
            </a:r>
          </a:p>
        </p:txBody>
      </p:sp>
      <p:sp>
        <p:nvSpPr>
          <p:cNvPr id="4" name="Text Placeholder 3">
            <a:extLst>
              <a:ext uri="{FF2B5EF4-FFF2-40B4-BE49-F238E27FC236}">
                <a16:creationId xmlns:a16="http://schemas.microsoft.com/office/drawing/2014/main" id="{A05FED8E-5950-49E0-8BE2-ECFE35583CF4}"/>
              </a:ext>
            </a:extLst>
          </p:cNvPr>
          <p:cNvSpPr>
            <a:spLocks noGrp="1"/>
          </p:cNvSpPr>
          <p:nvPr>
            <p:ph type="body" sz="half" idx="2"/>
          </p:nvPr>
        </p:nvSpPr>
        <p:spPr/>
        <p:txBody>
          <a:bodyPr>
            <a:normAutofit fontScale="92500"/>
          </a:bodyPr>
          <a:lstStyle/>
          <a:p>
            <a:r>
              <a:rPr lang="en-US" sz="4000" b="1" dirty="0"/>
              <a:t>EFFECTIVE REFERRAL</a:t>
            </a:r>
          </a:p>
        </p:txBody>
      </p:sp>
      <p:pic>
        <p:nvPicPr>
          <p:cNvPr id="15" name="Picture 14">
            <a:extLst>
              <a:ext uri="{FF2B5EF4-FFF2-40B4-BE49-F238E27FC236}">
                <a16:creationId xmlns:a16="http://schemas.microsoft.com/office/drawing/2014/main" id="{67555BFE-040F-4217-857A-95D311897A50}"/>
              </a:ext>
            </a:extLst>
          </p:cNvPr>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43510" y="1"/>
            <a:ext cx="4648490" cy="6858000"/>
          </a:xfrm>
          <a:prstGeom prst="rect">
            <a:avLst/>
          </a:prstGeom>
        </p:spPr>
      </p:pic>
    </p:spTree>
    <p:extLst>
      <p:ext uri="{BB962C8B-B14F-4D97-AF65-F5344CB8AC3E}">
        <p14:creationId xmlns:p14="http://schemas.microsoft.com/office/powerpoint/2010/main" val="143572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BF9905-8270-4C67-8FC2-0B56CF41380C}"/>
              </a:ext>
            </a:extLst>
          </p:cNvPr>
          <p:cNvSpPr>
            <a:spLocks noGrp="1"/>
          </p:cNvSpPr>
          <p:nvPr>
            <p:ph type="title"/>
          </p:nvPr>
        </p:nvSpPr>
        <p:spPr>
          <a:xfrm>
            <a:off x="600074" y="2193967"/>
            <a:ext cx="3990975" cy="2470065"/>
          </a:xfrm>
        </p:spPr>
        <p:txBody>
          <a:bodyPr>
            <a:normAutofit fontScale="90000"/>
          </a:bodyPr>
          <a:lstStyle/>
          <a:p>
            <a:r>
              <a:rPr lang="en-US" sz="6000" b="1" dirty="0">
                <a:solidFill>
                  <a:schemeClr val="tx1"/>
                </a:solidFill>
              </a:rPr>
              <a:t>REFERRAL</a:t>
            </a:r>
            <a:br>
              <a:rPr lang="en-US" sz="6000" b="1" dirty="0">
                <a:solidFill>
                  <a:schemeClr val="tx1"/>
                </a:solidFill>
              </a:rPr>
            </a:br>
            <a:r>
              <a:rPr lang="en-US" sz="6000" b="1" dirty="0">
                <a:solidFill>
                  <a:schemeClr val="tx1"/>
                </a:solidFill>
              </a:rPr>
              <a:t>COMPONENTS</a:t>
            </a:r>
          </a:p>
        </p:txBody>
      </p:sp>
      <p:sp>
        <p:nvSpPr>
          <p:cNvPr id="5" name="Content Placeholder 4">
            <a:extLst>
              <a:ext uri="{FF2B5EF4-FFF2-40B4-BE49-F238E27FC236}">
                <a16:creationId xmlns:a16="http://schemas.microsoft.com/office/drawing/2014/main" id="{21BDD311-4959-446E-BDD7-C7123DB876D2}"/>
              </a:ext>
            </a:extLst>
          </p:cNvPr>
          <p:cNvSpPr>
            <a:spLocks noGrp="1"/>
          </p:cNvSpPr>
          <p:nvPr>
            <p:ph sz="half" idx="1"/>
          </p:nvPr>
        </p:nvSpPr>
        <p:spPr>
          <a:xfrm>
            <a:off x="5070823" y="454844"/>
            <a:ext cx="6269591" cy="5002527"/>
          </a:xfrm>
        </p:spPr>
        <p:txBody>
          <a:bodyPr>
            <a:normAutofit/>
          </a:bodyPr>
          <a:lstStyle/>
          <a:p>
            <a:r>
              <a:rPr lang="en-US" sz="3600" dirty="0"/>
              <a:t>AGENCY NAME</a:t>
            </a:r>
          </a:p>
          <a:p>
            <a:r>
              <a:rPr lang="en-US" sz="3600" dirty="0"/>
              <a:t>AGENCY SERVICES</a:t>
            </a:r>
          </a:p>
          <a:p>
            <a:r>
              <a:rPr lang="en-US" sz="3600" dirty="0"/>
              <a:t>CONTACT PERSON</a:t>
            </a:r>
          </a:p>
          <a:p>
            <a:r>
              <a:rPr lang="en-US" sz="3600" dirty="0"/>
              <a:t>CONTACT NUMBER</a:t>
            </a:r>
          </a:p>
          <a:p>
            <a:r>
              <a:rPr lang="en-US" sz="3600" dirty="0"/>
              <a:t>REFERRAL DATE &amp; TIME</a:t>
            </a:r>
          </a:p>
        </p:txBody>
      </p:sp>
      <p:pic>
        <p:nvPicPr>
          <p:cNvPr id="8" name="Picture 7">
            <a:extLst>
              <a:ext uri="{FF2B5EF4-FFF2-40B4-BE49-F238E27FC236}">
                <a16:creationId xmlns:a16="http://schemas.microsoft.com/office/drawing/2014/main" id="{FABE9C25-F444-418C-AB2B-9A747E97A0A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53867" y="4293133"/>
            <a:ext cx="3938133" cy="2328475"/>
          </a:xfrm>
          <a:prstGeom prst="rect">
            <a:avLst/>
          </a:prstGeom>
        </p:spPr>
      </p:pic>
    </p:spTree>
    <p:extLst>
      <p:ext uri="{BB962C8B-B14F-4D97-AF65-F5344CB8AC3E}">
        <p14:creationId xmlns:p14="http://schemas.microsoft.com/office/powerpoint/2010/main" val="1651563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A087FB-3577-4E9F-B302-8226DE899DEE}"/>
              </a:ext>
            </a:extLst>
          </p:cNvPr>
          <p:cNvSpPr>
            <a:spLocks noGrp="1"/>
          </p:cNvSpPr>
          <p:nvPr>
            <p:ph type="title"/>
          </p:nvPr>
        </p:nvSpPr>
        <p:spPr>
          <a:xfrm>
            <a:off x="676275" y="2211514"/>
            <a:ext cx="3848099" cy="2570035"/>
          </a:xfrm>
        </p:spPr>
        <p:txBody>
          <a:bodyPr>
            <a:normAutofit/>
          </a:bodyPr>
          <a:lstStyle/>
          <a:p>
            <a:r>
              <a:rPr lang="en-US" sz="6600" b="1" dirty="0"/>
              <a:t>TYPES OF </a:t>
            </a:r>
            <a:br>
              <a:rPr lang="en-US" sz="6600" b="1" dirty="0"/>
            </a:br>
            <a:r>
              <a:rPr lang="en-US" sz="6600" b="1" dirty="0"/>
              <a:t>REFERRALS</a:t>
            </a:r>
          </a:p>
        </p:txBody>
      </p:sp>
      <p:sp>
        <p:nvSpPr>
          <p:cNvPr id="6" name="Text Placeholder 5">
            <a:extLst>
              <a:ext uri="{FF2B5EF4-FFF2-40B4-BE49-F238E27FC236}">
                <a16:creationId xmlns:a16="http://schemas.microsoft.com/office/drawing/2014/main" id="{CBCC98B3-42FE-4035-97E2-6EEEB182A58E}"/>
              </a:ext>
            </a:extLst>
          </p:cNvPr>
          <p:cNvSpPr>
            <a:spLocks noGrp="1"/>
          </p:cNvSpPr>
          <p:nvPr>
            <p:ph type="body" idx="1"/>
          </p:nvPr>
        </p:nvSpPr>
        <p:spPr/>
        <p:txBody>
          <a:bodyPr/>
          <a:lstStyle/>
          <a:p>
            <a:r>
              <a:rPr lang="en-US" b="1" dirty="0"/>
              <a:t>DIRECT HANDOFF</a:t>
            </a:r>
          </a:p>
        </p:txBody>
      </p:sp>
      <p:sp>
        <p:nvSpPr>
          <p:cNvPr id="7" name="Content Placeholder 6">
            <a:extLst>
              <a:ext uri="{FF2B5EF4-FFF2-40B4-BE49-F238E27FC236}">
                <a16:creationId xmlns:a16="http://schemas.microsoft.com/office/drawing/2014/main" id="{69E2A819-61EA-4AB3-8FC7-B43F158A9CC9}"/>
              </a:ext>
            </a:extLst>
          </p:cNvPr>
          <p:cNvSpPr>
            <a:spLocks noGrp="1"/>
          </p:cNvSpPr>
          <p:nvPr>
            <p:ph sz="half" idx="2"/>
          </p:nvPr>
        </p:nvSpPr>
        <p:spPr>
          <a:xfrm>
            <a:off x="5125305" y="1488986"/>
            <a:ext cx="6264350" cy="1339940"/>
          </a:xfrm>
        </p:spPr>
        <p:txBody>
          <a:bodyPr/>
          <a:lstStyle/>
          <a:p>
            <a:r>
              <a:rPr lang="en-US" dirty="0"/>
              <a:t>Making the direct connection</a:t>
            </a:r>
          </a:p>
          <a:p>
            <a:r>
              <a:rPr lang="en-US" dirty="0"/>
              <a:t>Escorting the Person In Recovery to the referral location</a:t>
            </a:r>
          </a:p>
          <a:p>
            <a:endParaRPr lang="en-US" dirty="0"/>
          </a:p>
        </p:txBody>
      </p:sp>
      <p:sp>
        <p:nvSpPr>
          <p:cNvPr id="8" name="Text Placeholder 7">
            <a:extLst>
              <a:ext uri="{FF2B5EF4-FFF2-40B4-BE49-F238E27FC236}">
                <a16:creationId xmlns:a16="http://schemas.microsoft.com/office/drawing/2014/main" id="{EEC9915A-6ADA-48B8-B7C4-7DEDFA2CD4A8}"/>
              </a:ext>
            </a:extLst>
          </p:cNvPr>
          <p:cNvSpPr>
            <a:spLocks noGrp="1"/>
          </p:cNvSpPr>
          <p:nvPr>
            <p:ph type="body" sz="quarter" idx="3"/>
          </p:nvPr>
        </p:nvSpPr>
        <p:spPr>
          <a:xfrm>
            <a:off x="5118447" y="3011746"/>
            <a:ext cx="6264414" cy="685800"/>
          </a:xfrm>
        </p:spPr>
        <p:txBody>
          <a:bodyPr/>
          <a:lstStyle/>
          <a:p>
            <a:r>
              <a:rPr lang="en-US" b="1" dirty="0"/>
              <a:t>WARM HANDOFF</a:t>
            </a:r>
          </a:p>
        </p:txBody>
      </p:sp>
      <p:sp>
        <p:nvSpPr>
          <p:cNvPr id="9" name="Content Placeholder 8">
            <a:extLst>
              <a:ext uri="{FF2B5EF4-FFF2-40B4-BE49-F238E27FC236}">
                <a16:creationId xmlns:a16="http://schemas.microsoft.com/office/drawing/2014/main" id="{926EAE06-82B3-4525-9060-773F6A640822}"/>
              </a:ext>
            </a:extLst>
          </p:cNvPr>
          <p:cNvSpPr>
            <a:spLocks noGrp="1"/>
          </p:cNvSpPr>
          <p:nvPr>
            <p:ph sz="quarter" idx="4"/>
          </p:nvPr>
        </p:nvSpPr>
        <p:spPr>
          <a:xfrm>
            <a:off x="5117273" y="3697546"/>
            <a:ext cx="6265588" cy="1704060"/>
          </a:xfrm>
        </p:spPr>
        <p:txBody>
          <a:bodyPr/>
          <a:lstStyle/>
          <a:p>
            <a:r>
              <a:rPr lang="en-US" dirty="0"/>
              <a:t>Contacting the agency prior to the referral</a:t>
            </a:r>
          </a:p>
          <a:p>
            <a:r>
              <a:rPr lang="en-US" dirty="0"/>
              <a:t>Provide the agency contact with the name of the PIR</a:t>
            </a:r>
          </a:p>
          <a:p>
            <a:r>
              <a:rPr lang="en-US" dirty="0"/>
              <a:t>Ensure the PIR has all the information to contact the agency to set up initial appointment</a:t>
            </a:r>
          </a:p>
          <a:p>
            <a:endParaRPr lang="en-US" dirty="0"/>
          </a:p>
        </p:txBody>
      </p:sp>
    </p:spTree>
    <p:extLst>
      <p:ext uri="{BB962C8B-B14F-4D97-AF65-F5344CB8AC3E}">
        <p14:creationId xmlns:p14="http://schemas.microsoft.com/office/powerpoint/2010/main" val="4284104585"/>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9C00DB-5176-44D4-8AB7-AFEC48787FE4}"/>
</file>

<file path=customXml/itemProps2.xml><?xml version="1.0" encoding="utf-8"?>
<ds:datastoreItem xmlns:ds="http://schemas.openxmlformats.org/officeDocument/2006/customXml" ds:itemID="{A8E1BA8A-2E1D-40E6-B557-182C29B6E63E}"/>
</file>

<file path=customXml/itemProps3.xml><?xml version="1.0" encoding="utf-8"?>
<ds:datastoreItem xmlns:ds="http://schemas.openxmlformats.org/officeDocument/2006/customXml" ds:itemID="{6BAD27C2-CD01-46FE-A434-5C24FD999064}"/>
</file>

<file path=customXml/itemProps4.xml><?xml version="1.0" encoding="utf-8"?>
<ds:datastoreItem xmlns:ds="http://schemas.openxmlformats.org/officeDocument/2006/customXml" ds:itemID="{8371375C-D4AC-4E68-B594-D2A1477798A1}"/>
</file>

<file path=docProps/app.xml><?xml version="1.0" encoding="utf-8"?>
<Properties xmlns="http://schemas.openxmlformats.org/officeDocument/2006/extended-properties" xmlns:vt="http://schemas.openxmlformats.org/officeDocument/2006/docPropsVTypes">
  <Template>TM16401371[[fn=Atlas]]</Template>
  <TotalTime>485</TotalTime>
  <Words>641</Words>
  <Application>Microsoft Office PowerPoint</Application>
  <PresentationFormat>Widescreen</PresentationFormat>
  <Paragraphs>89</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Calibri Light</vt:lpstr>
      <vt:lpstr>Rockwell</vt:lpstr>
      <vt:lpstr>Wingdings</vt:lpstr>
      <vt:lpstr>Atlas</vt:lpstr>
      <vt:lpstr>RESOURCE NETWORKING 5th ANNUAL PEER NETWORKING CONFERENCE</vt:lpstr>
      <vt:lpstr>Recovery capital defined….. </vt:lpstr>
      <vt:lpstr>PowerPoint Presentation</vt:lpstr>
      <vt:lpstr>8 DIMENSIONS OF WELLNESS</vt:lpstr>
      <vt:lpstr>PowerPoint Presentation</vt:lpstr>
      <vt:lpstr>EFFECTIVE REFERRAL</vt:lpstr>
      <vt:lpstr>IDENTIFY COMPONENTS OF AN</vt:lpstr>
      <vt:lpstr>REFERRAL COMPONENTS</vt:lpstr>
      <vt:lpstr>TYPES OF  REFERRALS</vt:lpstr>
      <vt:lpstr>RESOURCE  DEVELOPMENT</vt:lpstr>
      <vt:lpstr>NETWORKING OPPORTUNITY PART 1</vt:lpstr>
      <vt:lpstr>WHAT NEW RESOUCES DID YOU LEARN ABOUT?</vt:lpstr>
      <vt:lpstr>PowerPoint Presentation</vt:lpstr>
      <vt:lpstr>COMMUNITY RESOURCE GUIDE</vt:lpstr>
      <vt:lpstr>COMMUNITY RESOURCE GUIDE</vt:lpstr>
      <vt:lpstr>RESOURCE SHARING PART 2</vt:lpstr>
      <vt:lpstr>WHAT NEW SERVICES DID YOU LEARN ABOUT?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NETWORKING 5th ANNUAL PEER NETWORKING CONFERENCE</dc:title>
  <dc:creator>monica scott</dc:creator>
  <cp:lastModifiedBy>monica scott</cp:lastModifiedBy>
  <cp:revision>36</cp:revision>
  <dcterms:created xsi:type="dcterms:W3CDTF">2018-11-28T15:28:33Z</dcterms:created>
  <dcterms:modified xsi:type="dcterms:W3CDTF">2018-12-01T00:17:43Z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9cee7a06-2265-4999-a1bc-33648355b192</vt:lpwstr>
  </property>
</Properties>
</file>