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3.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256" r:id="rId2"/>
    <p:sldId id="257" r:id="rId3"/>
    <p:sldId id="258" r:id="rId4"/>
    <p:sldId id="259" r:id="rId5"/>
    <p:sldId id="260" r:id="rId6"/>
    <p:sldId id="263" r:id="rId7"/>
    <p:sldId id="261" r:id="rId8"/>
    <p:sldId id="265" r:id="rId9"/>
    <p:sldId id="266" r:id="rId10"/>
    <p:sldId id="264" r:id="rId11"/>
    <p:sldId id="267" r:id="rId12"/>
    <p:sldId id="268" r:id="rId13"/>
    <p:sldId id="262" r:id="rId14"/>
    <p:sldId id="269" r:id="rId15"/>
    <p:sldId id="270" r:id="rId16"/>
    <p:sldId id="271" r:id="rId17"/>
    <p:sldId id="272" r:id="rId18"/>
    <p:sldId id="273" r:id="rId19"/>
    <p:sldId id="274" r:id="rId20"/>
    <p:sldId id="276" r:id="rId21"/>
    <p:sldId id="275" r:id="rId22"/>
    <p:sldId id="277" r:id="rId23"/>
    <p:sldId id="278" r:id="rId24"/>
    <p:sldId id="279" r:id="rId25"/>
    <p:sldId id="299" r:id="rId26"/>
    <p:sldId id="298" r:id="rId27"/>
    <p:sldId id="291" r:id="rId28"/>
    <p:sldId id="280" r:id="rId29"/>
    <p:sldId id="281" r:id="rId30"/>
    <p:sldId id="283" r:id="rId31"/>
    <p:sldId id="282" r:id="rId32"/>
    <p:sldId id="284" r:id="rId33"/>
    <p:sldId id="285" r:id="rId34"/>
    <p:sldId id="286" r:id="rId35"/>
    <p:sldId id="289" r:id="rId36"/>
    <p:sldId id="287" r:id="rId37"/>
    <p:sldId id="288" r:id="rId38"/>
    <p:sldId id="292" r:id="rId39"/>
    <p:sldId id="293" r:id="rId40"/>
    <p:sldId id="294" r:id="rId41"/>
    <p:sldId id="295" r:id="rId42"/>
    <p:sldId id="296" r:id="rId43"/>
    <p:sldId id="297" r:id="rId44"/>
    <p:sldId id="300" r:id="rId45"/>
    <p:sldId id="301" r:id="rId46"/>
    <p:sldId id="29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4.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C7566-654D-42DF-BC31-C167311F637A}" type="datetimeFigureOut">
              <a:rPr lang="en-US" smtClean="0"/>
              <a:t>10/7/2016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05350-0DF4-4DCE-ABE0-4FEEE9730293}" type="slidenum">
              <a:rPr lang="en-US" smtClean="0"/>
              <a:t>‹#›</a:t>
            </a:fld>
            <a:endParaRPr lang="en-US" dirty="0"/>
          </a:p>
        </p:txBody>
      </p:sp>
    </p:spTree>
    <p:extLst>
      <p:ext uri="{BB962C8B-B14F-4D97-AF65-F5344CB8AC3E}">
        <p14:creationId xmlns:p14="http://schemas.microsoft.com/office/powerpoint/2010/main" val="248809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https://www.youtube.com/watch?v=_Mbu8bvKb_U</a:t>
            </a:r>
          </a:p>
          <a:p>
            <a:endParaRPr lang="en-US" dirty="0"/>
          </a:p>
        </p:txBody>
      </p:sp>
      <p:sp>
        <p:nvSpPr>
          <p:cNvPr id="4" name="Slide Number Placeholder 3"/>
          <p:cNvSpPr>
            <a:spLocks noGrp="1"/>
          </p:cNvSpPr>
          <p:nvPr>
            <p:ph type="sldNum" sz="quarter" idx="10"/>
          </p:nvPr>
        </p:nvSpPr>
        <p:spPr/>
        <p:txBody>
          <a:bodyPr/>
          <a:lstStyle/>
          <a:p>
            <a:fld id="{4AA05350-0DF4-4DCE-ABE0-4FEEE9730293}" type="slidenum">
              <a:rPr lang="en-US" smtClean="0"/>
              <a:t>28</a:t>
            </a:fld>
            <a:endParaRPr lang="en-US" dirty="0"/>
          </a:p>
        </p:txBody>
      </p:sp>
    </p:spTree>
    <p:extLst>
      <p:ext uri="{BB962C8B-B14F-4D97-AF65-F5344CB8AC3E}">
        <p14:creationId xmlns:p14="http://schemas.microsoft.com/office/powerpoint/2010/main" val="189475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Cultural humility, by definition, is larger than our individual selves — we must advocate for it systemically. </a:t>
            </a:r>
          </a:p>
          <a:p>
            <a:endParaRPr lang="en-US" dirty="0"/>
          </a:p>
        </p:txBody>
      </p:sp>
      <p:sp>
        <p:nvSpPr>
          <p:cNvPr id="4" name="Slide Number Placeholder 3"/>
          <p:cNvSpPr>
            <a:spLocks noGrp="1"/>
          </p:cNvSpPr>
          <p:nvPr>
            <p:ph type="sldNum" sz="quarter" idx="10"/>
          </p:nvPr>
        </p:nvSpPr>
        <p:spPr/>
        <p:txBody>
          <a:bodyPr/>
          <a:lstStyle/>
          <a:p>
            <a:fld id="{4AA05350-0DF4-4DCE-ABE0-4FEEE9730293}" type="slidenum">
              <a:rPr lang="en-US" smtClean="0"/>
              <a:t>31</a:t>
            </a:fld>
            <a:endParaRPr lang="en-US" dirty="0"/>
          </a:p>
        </p:txBody>
      </p:sp>
    </p:spTree>
    <p:extLst>
      <p:ext uri="{BB962C8B-B14F-4D97-AF65-F5344CB8AC3E}">
        <p14:creationId xmlns:p14="http://schemas.microsoft.com/office/powerpoint/2010/main" val="64684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DE5C5BD-2004-406F-ADD5-FEABF02AF698}" type="datetimeFigureOut">
              <a:rPr lang="en-US" smtClean="0"/>
              <a:t>10/7/2016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18483B0-D11A-403A-83BB-8BE88D307E1C}"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E5C5BD-2004-406F-ADD5-FEABF02AF698}"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483B0-D11A-403A-83BB-8BE88D307E1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A18483B0-D11A-403A-83BB-8BE88D307E1C}"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E5C5BD-2004-406F-ADD5-FEABF02AF698}"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DE5C5BD-2004-406F-ADD5-FEABF02AF698}"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A18483B0-D11A-403A-83BB-8BE88D307E1C}"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DE5C5BD-2004-406F-ADD5-FEABF02AF698}" type="datetimeFigureOut">
              <a:rPr lang="en-US" smtClean="0"/>
              <a:t>10/7/2016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18483B0-D11A-403A-83BB-8BE88D307E1C}"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DE5C5BD-2004-406F-ADD5-FEABF02AF698}"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483B0-D11A-403A-83BB-8BE88D307E1C}"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DE5C5BD-2004-406F-ADD5-FEABF02AF698}" type="datetimeFigureOut">
              <a:rPr lang="en-US" smtClean="0"/>
              <a:t>10/7/2016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18483B0-D11A-403A-83BB-8BE88D307E1C}"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DE5C5BD-2004-406F-ADD5-FEABF02AF698}" type="datetimeFigureOut">
              <a:rPr lang="en-US" smtClean="0"/>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A18483B0-D11A-403A-83BB-8BE88D307E1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E5C5BD-2004-406F-ADD5-FEABF02AF698}" type="datetimeFigureOut">
              <a:rPr lang="en-US" smtClean="0"/>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18483B0-D11A-403A-83BB-8BE88D307E1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18483B0-D11A-403A-83BB-8BE88D307E1C}"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9DE5C5BD-2004-406F-ADD5-FEABF02AF698}" type="datetimeFigureOut">
              <a:rPr lang="en-US" smtClean="0"/>
              <a:t>10/7/2016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A18483B0-D11A-403A-83BB-8BE88D307E1C}"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9DE5C5BD-2004-406F-ADD5-FEABF02AF698}" type="datetimeFigureOut">
              <a:rPr lang="en-US" smtClean="0"/>
              <a:t>10/7/2016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DE5C5BD-2004-406F-ADD5-FEABF02AF698}" type="datetimeFigureOut">
              <a:rPr lang="en-US" smtClean="0"/>
              <a:t>10/7/2016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18483B0-D11A-403A-83BB-8BE88D307E1C}"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rmAutofit fontScale="90000"/>
          </a:bodyPr>
          <a:lstStyle/>
          <a:p>
            <a:r>
              <a:rPr lang="en-US" dirty="0"/>
              <a:t>Cultural Competence in Peer Recovery: More than meets the eye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19400"/>
            <a:ext cx="53340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65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Cultural Differences</a:t>
            </a:r>
          </a:p>
        </p:txBody>
      </p:sp>
      <p:sp>
        <p:nvSpPr>
          <p:cNvPr id="3" name="Content Placeholder 2"/>
          <p:cNvSpPr>
            <a:spLocks noGrp="1"/>
          </p:cNvSpPr>
          <p:nvPr>
            <p:ph sz="quarter" idx="1"/>
          </p:nvPr>
        </p:nvSpPr>
        <p:spPr/>
        <p:txBody>
          <a:bodyPr/>
          <a:lstStyle/>
          <a:p>
            <a:pPr>
              <a:defRPr/>
            </a:pPr>
            <a:r>
              <a:rPr lang="en-US" dirty="0"/>
              <a:t>We need to examine our own cultural values and evaluate their interpersonal strengths and weaknesses. </a:t>
            </a:r>
          </a:p>
          <a:p>
            <a:pPr>
              <a:buFontTx/>
              <a:buNone/>
              <a:defRPr/>
            </a:pPr>
            <a:endParaRPr lang="en-US" dirty="0"/>
          </a:p>
          <a:p>
            <a:pPr>
              <a:defRPr/>
            </a:pPr>
            <a:r>
              <a:rPr lang="en-US" dirty="0"/>
              <a:t>We also need to recognize that differences in language, age, culture, socio economic status, political and religious beliefs, sexual orientation, and life experience </a:t>
            </a:r>
            <a:r>
              <a:rPr lang="en-US" i="1" u="sng" dirty="0"/>
              <a:t>add challenging dimensions to the dynamics of cross cultural interactions.</a:t>
            </a:r>
          </a:p>
          <a:p>
            <a:endParaRPr lang="en-US" dirty="0"/>
          </a:p>
        </p:txBody>
      </p:sp>
    </p:spTree>
    <p:extLst>
      <p:ext uri="{BB962C8B-B14F-4D97-AF65-F5344CB8AC3E}">
        <p14:creationId xmlns:p14="http://schemas.microsoft.com/office/powerpoint/2010/main" val="61357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this…..</a:t>
            </a:r>
          </a:p>
        </p:txBody>
      </p:sp>
      <p:sp>
        <p:nvSpPr>
          <p:cNvPr id="3" name="Content Placeholder 2"/>
          <p:cNvSpPr>
            <a:spLocks noGrp="1"/>
          </p:cNvSpPr>
          <p:nvPr>
            <p:ph sz="quarter" idx="1"/>
          </p:nvPr>
        </p:nvSpPr>
        <p:spPr/>
        <p:txBody>
          <a:bodyPr/>
          <a:lstStyle/>
          <a:p>
            <a:pPr>
              <a:defRPr/>
            </a:pPr>
            <a:r>
              <a:rPr lang="en-US" sz="2800" dirty="0"/>
              <a:t>Have you ever been the subject of a negative reaction based only on your membership in a group?</a:t>
            </a:r>
          </a:p>
          <a:p>
            <a:pPr>
              <a:buNone/>
              <a:defRPr/>
            </a:pPr>
            <a:endParaRPr lang="en-US" sz="1100" dirty="0"/>
          </a:p>
          <a:p>
            <a:pPr>
              <a:defRPr/>
            </a:pPr>
            <a:r>
              <a:rPr lang="en-US" sz="2800" dirty="0"/>
              <a:t>How about a positive reaction for the same reason?</a:t>
            </a:r>
          </a:p>
          <a:p>
            <a:pPr>
              <a:buNone/>
              <a:defRPr/>
            </a:pPr>
            <a:endParaRPr lang="en-US" sz="1100" dirty="0"/>
          </a:p>
          <a:p>
            <a:pPr>
              <a:defRPr/>
            </a:pPr>
            <a:r>
              <a:rPr lang="en-US" sz="2800" dirty="0"/>
              <a:t>Why do people have negative stereotypes about others?</a:t>
            </a:r>
          </a:p>
          <a:p>
            <a:endParaRPr lang="en-US" dirty="0"/>
          </a:p>
        </p:txBody>
      </p:sp>
    </p:spTree>
    <p:extLst>
      <p:ext uri="{BB962C8B-B14F-4D97-AF65-F5344CB8AC3E}">
        <p14:creationId xmlns:p14="http://schemas.microsoft.com/office/powerpoint/2010/main" val="286897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Stereotypes and Prejudgments</a:t>
            </a:r>
            <a:endParaRPr lang="en-US" dirty="0"/>
          </a:p>
        </p:txBody>
      </p:sp>
      <p:sp>
        <p:nvSpPr>
          <p:cNvPr id="3" name="Content Placeholder 2"/>
          <p:cNvSpPr>
            <a:spLocks noGrp="1"/>
          </p:cNvSpPr>
          <p:nvPr>
            <p:ph sz="quarter" idx="1"/>
          </p:nvPr>
        </p:nvSpPr>
        <p:spPr/>
        <p:txBody>
          <a:bodyPr/>
          <a:lstStyle/>
          <a:p>
            <a:r>
              <a:rPr lang="en-US" dirty="0"/>
              <a:t>Are like icebergs…..</a:t>
            </a:r>
          </a:p>
          <a:p>
            <a:endParaRPr lang="en-US" dirty="0"/>
          </a:p>
          <a:p>
            <a:r>
              <a:rPr lang="en-US" dirty="0"/>
              <a:t>Just as 90% of an iceberg is out of sight, very little can be determined about a person based on their appearance. Stereotypes are opinions based on their appearance.</a:t>
            </a:r>
          </a:p>
          <a:p>
            <a:endParaRPr lang="en-US" dirty="0"/>
          </a:p>
        </p:txBody>
      </p:sp>
    </p:spTree>
    <p:extLst>
      <p:ext uri="{BB962C8B-B14F-4D97-AF65-F5344CB8AC3E}">
        <p14:creationId xmlns:p14="http://schemas.microsoft.com/office/powerpoint/2010/main" val="1249541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than meets the eye</a:t>
            </a:r>
          </a:p>
        </p:txBody>
      </p:sp>
      <p:pic>
        <p:nvPicPr>
          <p:cNvPr id="2052" name="Picture 4"/>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01625" y="1524000"/>
            <a:ext cx="850423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81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Diversity?</a:t>
            </a:r>
          </a:p>
        </p:txBody>
      </p:sp>
      <p:sp>
        <p:nvSpPr>
          <p:cNvPr id="3" name="Content Placeholder 2"/>
          <p:cNvSpPr>
            <a:spLocks noGrp="1"/>
          </p:cNvSpPr>
          <p:nvPr>
            <p:ph sz="quarter" idx="1"/>
          </p:nvPr>
        </p:nvSpPr>
        <p:spPr/>
        <p:txBody>
          <a:bodyPr/>
          <a:lstStyle/>
          <a:p>
            <a:pPr>
              <a:defRPr/>
            </a:pPr>
            <a:r>
              <a:rPr lang="en-US" dirty="0"/>
              <a:t>Diversity refers to all the ways that individuals are unique and differ from one another.</a:t>
            </a:r>
          </a:p>
          <a:p>
            <a:pPr>
              <a:defRPr/>
            </a:pPr>
            <a:r>
              <a:rPr lang="en-US" dirty="0"/>
              <a:t>Diversity can’t be narrowly defined. It’s simply embracing and celebrating the differences we all embody.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33800"/>
            <a:ext cx="75438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416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solidFill>
                  <a:schemeClr val="tx2"/>
                </a:solidFill>
                <a:latin typeface="Arial" charset="0"/>
              </a:rPr>
              <a:t>Diversity Involves:</a:t>
            </a:r>
            <a:endParaRPr lang="en-US" dirty="0"/>
          </a:p>
        </p:txBody>
      </p:sp>
      <p:sp>
        <p:nvSpPr>
          <p:cNvPr id="3" name="Content Placeholder 2"/>
          <p:cNvSpPr>
            <a:spLocks noGrp="1"/>
          </p:cNvSpPr>
          <p:nvPr>
            <p:ph sz="quarter" idx="1"/>
          </p:nvPr>
        </p:nvSpPr>
        <p:spPr/>
        <p:txBody>
          <a:bodyPr/>
          <a:lstStyle/>
          <a:p>
            <a:pPr>
              <a:spcBef>
                <a:spcPct val="50000"/>
              </a:spcBef>
              <a:buClr>
                <a:schemeClr val="tx1"/>
              </a:buClr>
              <a:buSzPct val="75000"/>
              <a:buFont typeface="Wingdings" pitchFamily="2" charset="2"/>
              <a:buChar char="l"/>
            </a:pPr>
            <a:r>
              <a:rPr lang="en-US" altLang="en-US" sz="2800" dirty="0">
                <a:latin typeface="Garamond" pitchFamily="18" charset="0"/>
              </a:rPr>
              <a:t>Recognizing our unique differences</a:t>
            </a:r>
          </a:p>
          <a:p>
            <a:pPr>
              <a:spcBef>
                <a:spcPct val="50000"/>
              </a:spcBef>
              <a:buClr>
                <a:schemeClr val="tx1"/>
              </a:buClr>
              <a:buSzPct val="75000"/>
              <a:buFont typeface="Wingdings" pitchFamily="2" charset="2"/>
              <a:buChar char="l"/>
            </a:pPr>
            <a:r>
              <a:rPr lang="en-US" altLang="en-US" sz="2800" dirty="0">
                <a:latin typeface="Garamond" pitchFamily="18" charset="0"/>
              </a:rPr>
              <a:t>Attracting people of all backgrounds</a:t>
            </a:r>
          </a:p>
          <a:p>
            <a:pPr>
              <a:spcBef>
                <a:spcPct val="50000"/>
              </a:spcBef>
              <a:buClr>
                <a:schemeClr val="tx1"/>
              </a:buClr>
              <a:buSzPct val="75000"/>
              <a:buFont typeface="Wingdings" pitchFamily="2" charset="2"/>
              <a:buChar char="l"/>
            </a:pPr>
            <a:r>
              <a:rPr lang="en-US" altLang="en-US" sz="2800" dirty="0">
                <a:latin typeface="Garamond" pitchFamily="18" charset="0"/>
              </a:rPr>
              <a:t>Recognizing how attitudes affect us all</a:t>
            </a:r>
          </a:p>
          <a:p>
            <a:pPr>
              <a:spcBef>
                <a:spcPct val="50000"/>
              </a:spcBef>
              <a:buClr>
                <a:schemeClr val="tx1"/>
              </a:buClr>
              <a:buSzPct val="75000"/>
              <a:buFont typeface="Wingdings" pitchFamily="2" charset="2"/>
              <a:buChar char="l"/>
            </a:pPr>
            <a:r>
              <a:rPr lang="en-US" altLang="en-US" sz="2800" dirty="0">
                <a:latin typeface="Garamond" pitchFamily="18" charset="0"/>
              </a:rPr>
              <a:t>Creating an environment where all can succeed</a:t>
            </a:r>
          </a:p>
          <a:p>
            <a:pPr>
              <a:spcBef>
                <a:spcPct val="50000"/>
              </a:spcBef>
              <a:buClr>
                <a:schemeClr val="tx1"/>
              </a:buClr>
              <a:buSzPct val="75000"/>
              <a:buFont typeface="Wingdings" pitchFamily="2" charset="2"/>
              <a:buChar char="l"/>
            </a:pPr>
            <a:r>
              <a:rPr lang="en-US" altLang="en-US" sz="2800" dirty="0">
                <a:latin typeface="Garamond" pitchFamily="18" charset="0"/>
              </a:rPr>
              <a:t>Acting to promote diversity </a:t>
            </a:r>
          </a:p>
          <a:p>
            <a:endParaRPr lang="en-US" dirty="0"/>
          </a:p>
        </p:txBody>
      </p:sp>
    </p:spTree>
    <p:extLst>
      <p:ext uri="{BB962C8B-B14F-4D97-AF65-F5344CB8AC3E}">
        <p14:creationId xmlns:p14="http://schemas.microsoft.com/office/powerpoint/2010/main" val="236252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Diversity</a:t>
            </a:r>
          </a:p>
        </p:txBody>
      </p:sp>
      <p:sp>
        <p:nvSpPr>
          <p:cNvPr id="4" name="Content Placeholder 3"/>
          <p:cNvSpPr>
            <a:spLocks noGrp="1"/>
          </p:cNvSpPr>
          <p:nvPr>
            <p:ph sz="half" idx="1"/>
          </p:nvPr>
        </p:nvSpPr>
        <p:spPr/>
        <p:txBody>
          <a:bodyPr/>
          <a:lstStyle/>
          <a:p>
            <a:pPr>
              <a:lnSpc>
                <a:spcPct val="120000"/>
              </a:lnSpc>
              <a:defRPr/>
            </a:pPr>
            <a:r>
              <a:rPr lang="en-US" sz="2400" b="1" dirty="0"/>
              <a:t>Age</a:t>
            </a:r>
          </a:p>
          <a:p>
            <a:pPr>
              <a:lnSpc>
                <a:spcPct val="120000"/>
              </a:lnSpc>
              <a:defRPr/>
            </a:pPr>
            <a:r>
              <a:rPr lang="en-US" sz="2400" b="1" dirty="0"/>
              <a:t>Gender</a:t>
            </a:r>
          </a:p>
          <a:p>
            <a:pPr>
              <a:lnSpc>
                <a:spcPct val="120000"/>
              </a:lnSpc>
              <a:defRPr/>
            </a:pPr>
            <a:r>
              <a:rPr lang="en-US" sz="2400" b="1" dirty="0"/>
              <a:t>Ethnicity</a:t>
            </a:r>
          </a:p>
          <a:p>
            <a:pPr>
              <a:lnSpc>
                <a:spcPct val="120000"/>
              </a:lnSpc>
              <a:defRPr/>
            </a:pPr>
            <a:r>
              <a:rPr lang="en-US" sz="2400" b="1" dirty="0"/>
              <a:t>Race</a:t>
            </a:r>
          </a:p>
          <a:p>
            <a:pPr>
              <a:lnSpc>
                <a:spcPct val="120000"/>
              </a:lnSpc>
              <a:defRPr/>
            </a:pPr>
            <a:r>
              <a:rPr lang="en-US" sz="2400" b="1" dirty="0"/>
              <a:t>Physical Ability</a:t>
            </a:r>
          </a:p>
          <a:p>
            <a:pPr>
              <a:lnSpc>
                <a:spcPct val="120000"/>
              </a:lnSpc>
              <a:defRPr/>
            </a:pPr>
            <a:r>
              <a:rPr lang="en-US" sz="2400" b="1" dirty="0"/>
              <a:t>Sexual Orientation</a:t>
            </a:r>
          </a:p>
          <a:p>
            <a:pPr>
              <a:lnSpc>
                <a:spcPct val="120000"/>
              </a:lnSpc>
              <a:defRPr/>
            </a:pPr>
            <a:r>
              <a:rPr lang="en-US" sz="2400" b="1" dirty="0"/>
              <a:t>Physical Characteristics</a:t>
            </a:r>
          </a:p>
          <a:p>
            <a:endParaRPr lang="en-US" dirty="0"/>
          </a:p>
        </p:txBody>
      </p:sp>
      <p:sp>
        <p:nvSpPr>
          <p:cNvPr id="5" name="Content Placeholder 4"/>
          <p:cNvSpPr>
            <a:spLocks noGrp="1"/>
          </p:cNvSpPr>
          <p:nvPr>
            <p:ph sz="half" idx="2"/>
          </p:nvPr>
        </p:nvSpPr>
        <p:spPr/>
        <p:txBody>
          <a:bodyPr/>
          <a:lstStyle/>
          <a:p>
            <a:pPr>
              <a:lnSpc>
                <a:spcPct val="130000"/>
              </a:lnSpc>
              <a:defRPr/>
            </a:pPr>
            <a:r>
              <a:rPr lang="en-US" sz="2400" b="1" dirty="0"/>
              <a:t>Income</a:t>
            </a:r>
          </a:p>
          <a:p>
            <a:pPr>
              <a:lnSpc>
                <a:spcPct val="130000"/>
              </a:lnSpc>
              <a:defRPr/>
            </a:pPr>
            <a:r>
              <a:rPr lang="en-US" sz="2400" b="1" dirty="0"/>
              <a:t>Education</a:t>
            </a:r>
          </a:p>
          <a:p>
            <a:pPr>
              <a:lnSpc>
                <a:spcPct val="130000"/>
              </a:lnSpc>
              <a:defRPr/>
            </a:pPr>
            <a:r>
              <a:rPr lang="en-US" sz="2400" b="1" dirty="0"/>
              <a:t>Marital Status</a:t>
            </a:r>
          </a:p>
          <a:p>
            <a:pPr>
              <a:lnSpc>
                <a:spcPct val="130000"/>
              </a:lnSpc>
              <a:defRPr/>
            </a:pPr>
            <a:r>
              <a:rPr lang="en-US" sz="2400" b="1" dirty="0"/>
              <a:t>Religious Beliefs</a:t>
            </a:r>
          </a:p>
          <a:p>
            <a:pPr>
              <a:lnSpc>
                <a:spcPct val="130000"/>
              </a:lnSpc>
              <a:defRPr/>
            </a:pPr>
            <a:r>
              <a:rPr lang="en-US" sz="2400" b="1" dirty="0"/>
              <a:t>Geographic Location</a:t>
            </a:r>
          </a:p>
          <a:p>
            <a:pPr>
              <a:lnSpc>
                <a:spcPct val="130000"/>
              </a:lnSpc>
              <a:defRPr/>
            </a:pPr>
            <a:r>
              <a:rPr lang="en-US" sz="2400" b="1" dirty="0"/>
              <a:t>Parental Status </a:t>
            </a:r>
          </a:p>
          <a:p>
            <a:pPr>
              <a:lnSpc>
                <a:spcPct val="130000"/>
              </a:lnSpc>
              <a:defRPr/>
            </a:pPr>
            <a:r>
              <a:rPr lang="en-US" sz="2400" b="1" dirty="0"/>
              <a:t>Personality Type</a:t>
            </a:r>
          </a:p>
          <a:p>
            <a:endParaRPr lang="en-US" dirty="0"/>
          </a:p>
        </p:txBody>
      </p:sp>
    </p:spTree>
    <p:extLst>
      <p:ext uri="{BB962C8B-B14F-4D97-AF65-F5344CB8AC3E}">
        <p14:creationId xmlns:p14="http://schemas.microsoft.com/office/powerpoint/2010/main" val="73500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latin typeface="Arial" charset="0"/>
              </a:rPr>
              <a:t> Dimensions of Diversity</a:t>
            </a:r>
            <a:endParaRPr lang="en-US" dirty="0"/>
          </a:p>
        </p:txBody>
      </p:sp>
      <p:sp>
        <p:nvSpPr>
          <p:cNvPr id="6" name="Content Placeholder 5"/>
          <p:cNvSpPr>
            <a:spLocks noGrp="1"/>
          </p:cNvSpPr>
          <p:nvPr>
            <p:ph sz="quarter" idx="1"/>
          </p:nvPr>
        </p:nvSpPr>
        <p:spPr/>
        <p:txBody>
          <a:bodyPr/>
          <a:lstStyle/>
          <a:p>
            <a:pPr>
              <a:lnSpc>
                <a:spcPct val="80000"/>
              </a:lnSpc>
              <a:defRPr/>
            </a:pPr>
            <a:r>
              <a:rPr lang="en-US" sz="2400" u="sng" dirty="0">
                <a:latin typeface="Arial" charset="0"/>
              </a:rPr>
              <a:t>Primary dimensions</a:t>
            </a:r>
            <a:r>
              <a:rPr lang="en-US" sz="2400" dirty="0">
                <a:latin typeface="Arial" charset="0"/>
              </a:rPr>
              <a:t> are aspects of ourselves that we cannot change.  They are things people know about us before we even open our mouths, because they are physically visible (except sexual orientation).   When people feel they are being stereotyped based on primary dimension, they can be very sensitive about  it.</a:t>
            </a:r>
          </a:p>
          <a:p>
            <a:pPr>
              <a:lnSpc>
                <a:spcPct val="80000"/>
              </a:lnSpc>
              <a:defRPr/>
            </a:pPr>
            <a:endParaRPr lang="en-US" sz="2400" dirty="0">
              <a:latin typeface="Arial" charset="0"/>
            </a:endParaRPr>
          </a:p>
          <a:p>
            <a:pPr>
              <a:defRPr/>
            </a:pPr>
            <a:r>
              <a:rPr lang="en-US" sz="2400" dirty="0">
                <a:latin typeface="Arial" panose="020B0604020202020204" pitchFamily="34" charset="0"/>
                <a:cs typeface="Arial" panose="020B0604020202020204" pitchFamily="34" charset="0"/>
              </a:rPr>
              <a:t>Gender</a:t>
            </a:r>
          </a:p>
          <a:p>
            <a:pPr>
              <a:defRPr/>
            </a:pPr>
            <a:r>
              <a:rPr lang="en-US" sz="2400" dirty="0">
                <a:latin typeface="Arial" panose="020B0604020202020204" pitchFamily="34" charset="0"/>
                <a:cs typeface="Arial" panose="020B0604020202020204" pitchFamily="34" charset="0"/>
              </a:rPr>
              <a:t>Eye Color</a:t>
            </a:r>
          </a:p>
          <a:p>
            <a:pPr>
              <a:defRPr/>
            </a:pPr>
            <a:r>
              <a:rPr lang="en-US" sz="2400" dirty="0">
                <a:latin typeface="Arial" panose="020B0604020202020204" pitchFamily="34" charset="0"/>
                <a:cs typeface="Arial" panose="020B0604020202020204" pitchFamily="34" charset="0"/>
              </a:rPr>
              <a:t>Hair Color</a:t>
            </a:r>
          </a:p>
          <a:p>
            <a:pPr>
              <a:defRPr/>
            </a:pPr>
            <a:r>
              <a:rPr lang="en-US" sz="2400" dirty="0">
                <a:latin typeface="Arial" panose="020B0604020202020204" pitchFamily="34" charset="0"/>
                <a:cs typeface="Arial" panose="020B0604020202020204" pitchFamily="34" charset="0"/>
              </a:rPr>
              <a:t>Race</a:t>
            </a:r>
          </a:p>
          <a:p>
            <a:pPr>
              <a:defRPr/>
            </a:pPr>
            <a:r>
              <a:rPr lang="en-US" sz="2400" dirty="0">
                <a:latin typeface="Arial" panose="020B0604020202020204" pitchFamily="34" charset="0"/>
                <a:cs typeface="Arial" panose="020B0604020202020204" pitchFamily="34" charset="0"/>
              </a:rPr>
              <a:t>Birth Defects</a:t>
            </a:r>
          </a:p>
          <a:p>
            <a:pPr>
              <a:lnSpc>
                <a:spcPct val="80000"/>
              </a:lnSpc>
              <a:defRPr/>
            </a:pPr>
            <a:endParaRPr lang="en-US" sz="2400" dirty="0">
              <a:latin typeface="Arial" charset="0"/>
            </a:endParaRPr>
          </a:p>
        </p:txBody>
      </p:sp>
    </p:spTree>
    <p:extLst>
      <p:ext uri="{BB962C8B-B14F-4D97-AF65-F5344CB8AC3E}">
        <p14:creationId xmlns:p14="http://schemas.microsoft.com/office/powerpoint/2010/main" val="383718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rial" charset="0"/>
              </a:rPr>
              <a:t> Dimensions of Diversity</a:t>
            </a:r>
            <a:endParaRPr lang="en-US" dirty="0"/>
          </a:p>
        </p:txBody>
      </p:sp>
      <p:sp>
        <p:nvSpPr>
          <p:cNvPr id="3" name="Content Placeholder 2"/>
          <p:cNvSpPr>
            <a:spLocks noGrp="1"/>
          </p:cNvSpPr>
          <p:nvPr>
            <p:ph sz="quarter" idx="1"/>
          </p:nvPr>
        </p:nvSpPr>
        <p:spPr/>
        <p:txBody>
          <a:bodyPr/>
          <a:lstStyle/>
          <a:p>
            <a:r>
              <a:rPr lang="en-US" sz="2400" u="sng" dirty="0">
                <a:latin typeface="Arial" charset="0"/>
              </a:rPr>
              <a:t>Secondary dimensions</a:t>
            </a:r>
            <a:r>
              <a:rPr lang="en-US" sz="2400" dirty="0">
                <a:latin typeface="Arial" charset="0"/>
              </a:rPr>
              <a:t> are elements we have some power to change. People are less sensitive about secondary dimensions.  We also have the choice of whether to disclose this information or not; we can conceal these characteristics. </a:t>
            </a:r>
          </a:p>
          <a:p>
            <a:pPr>
              <a:defRPr/>
            </a:pPr>
            <a:r>
              <a:rPr lang="en-US" sz="2400" dirty="0">
                <a:latin typeface="Arial" panose="020B0604020202020204" pitchFamily="34" charset="0"/>
                <a:cs typeface="Arial" panose="020B0604020202020204" pitchFamily="34" charset="0"/>
              </a:rPr>
              <a:t>Religion</a:t>
            </a:r>
          </a:p>
          <a:p>
            <a:pPr>
              <a:defRPr/>
            </a:pPr>
            <a:r>
              <a:rPr lang="en-US" sz="2400" dirty="0">
                <a:latin typeface="Arial" panose="020B0604020202020204" pitchFamily="34" charset="0"/>
                <a:cs typeface="Arial" panose="020B0604020202020204" pitchFamily="34" charset="0"/>
              </a:rPr>
              <a:t>Educational Level</a:t>
            </a:r>
          </a:p>
          <a:p>
            <a:pPr>
              <a:defRPr/>
            </a:pPr>
            <a:r>
              <a:rPr lang="en-US" sz="2400" dirty="0">
                <a:latin typeface="Arial" panose="020B0604020202020204" pitchFamily="34" charset="0"/>
                <a:cs typeface="Arial" panose="020B0604020202020204" pitchFamily="34" charset="0"/>
              </a:rPr>
              <a:t>Parental Status</a:t>
            </a:r>
          </a:p>
          <a:p>
            <a:pPr>
              <a:defRPr/>
            </a:pPr>
            <a:r>
              <a:rPr lang="en-US" sz="2400" dirty="0">
                <a:latin typeface="Arial" panose="020B0604020202020204" pitchFamily="34" charset="0"/>
                <a:cs typeface="Arial" panose="020B0604020202020204" pitchFamily="34" charset="0"/>
              </a:rPr>
              <a:t>Geographic Location</a:t>
            </a:r>
          </a:p>
          <a:p>
            <a:pPr>
              <a:defRPr/>
            </a:pPr>
            <a:r>
              <a:rPr lang="en-US" sz="2400" dirty="0">
                <a:latin typeface="Arial" panose="020B0604020202020204" pitchFamily="34" charset="0"/>
                <a:cs typeface="Arial" panose="020B0604020202020204" pitchFamily="34" charset="0"/>
              </a:rPr>
              <a:t>Socioeconomic Status</a:t>
            </a:r>
          </a:p>
          <a:p>
            <a:pPr>
              <a:defRPr/>
            </a:pPr>
            <a:r>
              <a:rPr lang="en-US" sz="2400" dirty="0">
                <a:latin typeface="Arial" panose="020B0604020202020204" pitchFamily="34" charset="0"/>
                <a:cs typeface="Arial" panose="020B0604020202020204" pitchFamily="34" charset="0"/>
              </a:rPr>
              <a:t>Sexual Identity</a:t>
            </a:r>
          </a:p>
          <a:p>
            <a:endParaRPr lang="en-US" dirty="0"/>
          </a:p>
        </p:txBody>
      </p:sp>
    </p:spTree>
    <p:extLst>
      <p:ext uri="{BB962C8B-B14F-4D97-AF65-F5344CB8AC3E}">
        <p14:creationId xmlns:p14="http://schemas.microsoft.com/office/powerpoint/2010/main" val="157983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Diversity</a:t>
            </a:r>
          </a:p>
        </p:txBody>
      </p:sp>
      <p:pic>
        <p:nvPicPr>
          <p:cNvPr id="5123"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527175"/>
            <a:ext cx="845819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50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sz="quarter" idx="1"/>
          </p:nvPr>
        </p:nvSpPr>
        <p:spPr/>
        <p:txBody>
          <a:bodyPr>
            <a:normAutofit fontScale="92500" lnSpcReduction="10000"/>
          </a:bodyPr>
          <a:lstStyle/>
          <a:p>
            <a:r>
              <a:rPr lang="en-US" dirty="0"/>
              <a:t>Following this session participants will be able to:</a:t>
            </a:r>
          </a:p>
          <a:p>
            <a:pPr marL="514350" indent="-514350">
              <a:buFont typeface="+mj-lt"/>
              <a:buAutoNum type="arabicPeriod"/>
            </a:pPr>
            <a:r>
              <a:rPr lang="en-US" dirty="0"/>
              <a:t>Define Cultural Competence</a:t>
            </a:r>
          </a:p>
          <a:p>
            <a:pPr marL="514350" indent="-514350">
              <a:buFont typeface="+mj-lt"/>
              <a:buAutoNum type="arabicPeriod"/>
            </a:pPr>
            <a:endParaRPr lang="en-US" dirty="0"/>
          </a:p>
          <a:p>
            <a:pPr marL="514350" indent="-514350">
              <a:buFont typeface="+mj-lt"/>
              <a:buAutoNum type="arabicPeriod"/>
            </a:pPr>
            <a:r>
              <a:rPr lang="en-US" dirty="0"/>
              <a:t>Describe why delivering culturally competent peer recovery support is important</a:t>
            </a:r>
          </a:p>
          <a:p>
            <a:pPr marL="514350" indent="-514350">
              <a:buFont typeface="+mj-lt"/>
              <a:buAutoNum type="arabicPeriod"/>
            </a:pPr>
            <a:endParaRPr lang="en-US" dirty="0"/>
          </a:p>
          <a:p>
            <a:pPr marL="514350" indent="-514350">
              <a:buFont typeface="+mj-lt"/>
              <a:buAutoNum type="arabicPeriod"/>
            </a:pPr>
            <a:r>
              <a:rPr lang="en-US" dirty="0"/>
              <a:t>Understand being culturally competent is a continual process</a:t>
            </a:r>
          </a:p>
          <a:p>
            <a:pPr marL="514350" indent="-514350">
              <a:buFont typeface="+mj-lt"/>
              <a:buAutoNum type="arabicPeriod"/>
            </a:pPr>
            <a:endParaRPr lang="en-US" dirty="0"/>
          </a:p>
          <a:p>
            <a:pPr marL="514350" indent="-514350">
              <a:buFont typeface="+mj-lt"/>
              <a:buAutoNum type="arabicPeriod"/>
            </a:pPr>
            <a:r>
              <a:rPr lang="en-US" dirty="0"/>
              <a:t>Use culturally competent practices to engage in peer recovery supportive services</a:t>
            </a:r>
          </a:p>
        </p:txBody>
      </p:sp>
    </p:spTree>
    <p:extLst>
      <p:ext uri="{BB962C8B-B14F-4D97-AF65-F5344CB8AC3E}">
        <p14:creationId xmlns:p14="http://schemas.microsoft.com/office/powerpoint/2010/main" val="3149073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Labeling = Stereotype, Prejudice, &amp; Discrimination</a:t>
            </a:r>
            <a:endParaRPr lang="en-US" sz="2800" dirty="0"/>
          </a:p>
        </p:txBody>
      </p:sp>
      <p:sp>
        <p:nvSpPr>
          <p:cNvPr id="3" name="Content Placeholder 2"/>
          <p:cNvSpPr>
            <a:spLocks noGrp="1"/>
          </p:cNvSpPr>
          <p:nvPr>
            <p:ph sz="quarter" idx="1"/>
          </p:nvPr>
        </p:nvSpPr>
        <p:spPr/>
        <p:txBody>
          <a:bodyPr>
            <a:normAutofit lnSpcReduction="10000"/>
          </a:bodyPr>
          <a:lstStyle/>
          <a:p>
            <a:pPr>
              <a:defRPr/>
            </a:pPr>
            <a:r>
              <a:rPr lang="en-US" dirty="0"/>
              <a:t>Categorizing can be dangerous. Labels can become too rigid and when there is no room for growth the label becomes stifling, both for the individuals who are labeled and for the category itself. </a:t>
            </a:r>
          </a:p>
          <a:p>
            <a:pPr>
              <a:defRPr/>
            </a:pPr>
            <a:endParaRPr lang="en-US" dirty="0"/>
          </a:p>
          <a:p>
            <a:pPr>
              <a:defRPr/>
            </a:pPr>
            <a:r>
              <a:rPr lang="en-US" dirty="0"/>
              <a:t>This leads to stereotypes, prejudice, &amp; discrimination.</a:t>
            </a:r>
          </a:p>
          <a:p>
            <a:endParaRPr lang="en-US" dirty="0"/>
          </a:p>
          <a:p>
            <a:endParaRPr lang="en-US" dirty="0"/>
          </a:p>
          <a:p>
            <a:endParaRPr lang="en-US" dirty="0"/>
          </a:p>
          <a:p>
            <a:r>
              <a:rPr lang="en-US" altLang="en-US" sz="1100" dirty="0"/>
              <a:t>SAMHSA, Office of Minority Health, and Health Resources and Administration, </a:t>
            </a:r>
            <a:r>
              <a:rPr lang="en-US" altLang="en-US" sz="1100" i="1" dirty="0"/>
              <a:t>Quality Health Services for Hispanics: The Cultural Competency Component</a:t>
            </a:r>
            <a:r>
              <a:rPr lang="en-US" altLang="en-US" sz="1100" dirty="0"/>
              <a:t>, 2001.</a:t>
            </a:r>
          </a:p>
          <a:p>
            <a:endParaRPr lang="en-US" dirty="0"/>
          </a:p>
        </p:txBody>
      </p:sp>
    </p:spTree>
    <p:extLst>
      <p:ext uri="{BB962C8B-B14F-4D97-AF65-F5344CB8AC3E}">
        <p14:creationId xmlns:p14="http://schemas.microsoft.com/office/powerpoint/2010/main" val="366942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Dissecting Labels</a:t>
            </a:r>
          </a:p>
        </p:txBody>
      </p:sp>
      <p:pic>
        <p:nvPicPr>
          <p:cNvPr id="614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527175"/>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805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Prejudice, Stereotype, &amp; Discrimination</a:t>
            </a:r>
            <a:endParaRPr lang="en-US" dirty="0"/>
          </a:p>
        </p:txBody>
      </p:sp>
      <p:sp>
        <p:nvSpPr>
          <p:cNvPr id="3" name="Content Placeholder 2"/>
          <p:cNvSpPr>
            <a:spLocks noGrp="1"/>
          </p:cNvSpPr>
          <p:nvPr>
            <p:ph sz="quarter" idx="1"/>
          </p:nvPr>
        </p:nvSpPr>
        <p:spPr/>
        <p:txBody>
          <a:bodyPr>
            <a:normAutofit fontScale="92500" lnSpcReduction="10000"/>
          </a:bodyPr>
          <a:lstStyle/>
          <a:p>
            <a:pPr>
              <a:defRPr/>
            </a:pPr>
            <a:r>
              <a:rPr lang="en-US" sz="3600" dirty="0"/>
              <a:t>Negative prejudices stem from:</a:t>
            </a:r>
          </a:p>
          <a:p>
            <a:pPr lvl="1">
              <a:defRPr/>
            </a:pPr>
            <a:r>
              <a:rPr lang="en-US" dirty="0"/>
              <a:t>Social learning</a:t>
            </a:r>
          </a:p>
          <a:p>
            <a:pPr lvl="1">
              <a:defRPr/>
            </a:pPr>
            <a:r>
              <a:rPr lang="en-US" dirty="0"/>
              <a:t>Threats</a:t>
            </a:r>
          </a:p>
          <a:p>
            <a:pPr>
              <a:defRPr/>
            </a:pPr>
            <a:endParaRPr lang="en-US" sz="3600" dirty="0"/>
          </a:p>
          <a:p>
            <a:pPr>
              <a:defRPr/>
            </a:pPr>
            <a:r>
              <a:rPr lang="en-US" sz="3600" dirty="0"/>
              <a:t>Is being prejudiced against one group the same as being prejudiced against another group?</a:t>
            </a:r>
          </a:p>
          <a:p>
            <a:pPr lvl="1">
              <a:defRPr/>
            </a:pPr>
            <a:r>
              <a:rPr lang="en-US" dirty="0"/>
              <a:t>E.g., Do people who have prejudices against women and homosexuals have those prejudices for the same reason?</a:t>
            </a:r>
          </a:p>
          <a:p>
            <a:endParaRPr lang="en-US" altLang="en-US" sz="900" dirty="0"/>
          </a:p>
          <a:p>
            <a:endParaRPr lang="en-US" altLang="en-US" sz="900" dirty="0"/>
          </a:p>
          <a:p>
            <a:endParaRPr lang="en-US" altLang="en-US" sz="900" dirty="0"/>
          </a:p>
          <a:p>
            <a:r>
              <a:rPr lang="en-US" altLang="en-US" sz="900" dirty="0"/>
              <a:t>SAMHSA, Office of Minority Health, and Health Resources and Administration, </a:t>
            </a:r>
            <a:r>
              <a:rPr lang="en-US" altLang="en-US" sz="900" i="1" dirty="0"/>
              <a:t>Quality Health Services for Hispanics: The Cultural Competency Component</a:t>
            </a:r>
            <a:r>
              <a:rPr lang="en-US" altLang="en-US" sz="900" dirty="0"/>
              <a:t>, 2001.</a:t>
            </a:r>
          </a:p>
          <a:p>
            <a:endParaRPr lang="en-US" sz="900" dirty="0"/>
          </a:p>
        </p:txBody>
      </p:sp>
    </p:spTree>
    <p:extLst>
      <p:ext uri="{BB962C8B-B14F-4D97-AF65-F5344CB8AC3E}">
        <p14:creationId xmlns:p14="http://schemas.microsoft.com/office/powerpoint/2010/main" val="96633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Prejudice, Stereotype, &amp; Discrimination </a:t>
            </a:r>
            <a:endParaRPr lang="en-US" dirty="0"/>
          </a:p>
        </p:txBody>
      </p:sp>
      <p:sp>
        <p:nvSpPr>
          <p:cNvPr id="3" name="Content Placeholder 2"/>
          <p:cNvSpPr>
            <a:spLocks noGrp="1"/>
          </p:cNvSpPr>
          <p:nvPr>
            <p:ph sz="quarter" idx="1"/>
          </p:nvPr>
        </p:nvSpPr>
        <p:spPr/>
        <p:txBody>
          <a:bodyPr/>
          <a:lstStyle/>
          <a:p>
            <a:pPr>
              <a:defRPr/>
            </a:pPr>
            <a:r>
              <a:rPr lang="en-US" dirty="0"/>
              <a:t>Prejudice is learned.</a:t>
            </a:r>
          </a:p>
          <a:p>
            <a:pPr>
              <a:buNone/>
              <a:defRPr/>
            </a:pPr>
            <a:endParaRPr lang="en-US" dirty="0"/>
          </a:p>
          <a:p>
            <a:pPr>
              <a:defRPr/>
            </a:pPr>
            <a:r>
              <a:rPr lang="en-US" dirty="0"/>
              <a:t>If we become prejudiced against groups because they threaten us, perhaps groups that trigger </a:t>
            </a:r>
            <a:r>
              <a:rPr lang="en-US" i="1" dirty="0"/>
              <a:t>certain</a:t>
            </a:r>
            <a:r>
              <a:rPr lang="en-US" dirty="0"/>
              <a:t> threats will also trigger </a:t>
            </a:r>
            <a:r>
              <a:rPr lang="en-US" i="1" dirty="0"/>
              <a:t>certain</a:t>
            </a:r>
            <a:r>
              <a:rPr lang="en-US" dirty="0"/>
              <a:t> prejudices and </a:t>
            </a:r>
            <a:r>
              <a:rPr lang="en-US" i="1" dirty="0"/>
              <a:t>certain</a:t>
            </a:r>
            <a:r>
              <a:rPr lang="en-US" dirty="0"/>
              <a:t> reactions.</a:t>
            </a:r>
          </a:p>
        </p:txBody>
      </p:sp>
    </p:spTree>
    <p:extLst>
      <p:ext uri="{BB962C8B-B14F-4D97-AF65-F5344CB8AC3E}">
        <p14:creationId xmlns:p14="http://schemas.microsoft.com/office/powerpoint/2010/main" val="503814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a:t>
            </a:r>
          </a:p>
        </p:txBody>
      </p:sp>
      <p:sp>
        <p:nvSpPr>
          <p:cNvPr id="3" name="Content Placeholder 2"/>
          <p:cNvSpPr>
            <a:spLocks noGrp="1"/>
          </p:cNvSpPr>
          <p:nvPr>
            <p:ph sz="quarter" idx="1"/>
          </p:nvPr>
        </p:nvSpPr>
        <p:spPr/>
        <p:txBody>
          <a:bodyPr/>
          <a:lstStyle/>
          <a:p>
            <a:endParaRPr lang="en-US" altLang="en-US" sz="2400" i="1" dirty="0">
              <a:latin typeface="Arial" charset="0"/>
            </a:endParaRPr>
          </a:p>
          <a:p>
            <a:endParaRPr lang="en-US" altLang="en-US" sz="2400" i="1" dirty="0">
              <a:latin typeface="Arial" charset="0"/>
            </a:endParaRPr>
          </a:p>
          <a:p>
            <a:r>
              <a:rPr lang="en-US" altLang="en-US" sz="2400" i="1" dirty="0">
                <a:latin typeface="Arial" charset="0"/>
              </a:rPr>
              <a:t>What can we do to reduce the existence or expression of prejudice, stereotyping, and discrimination?</a:t>
            </a:r>
          </a:p>
          <a:p>
            <a:endParaRPr lang="en-US" altLang="en-US" sz="2400" i="1" dirty="0">
              <a:latin typeface="Arial" charset="0"/>
            </a:endParaRPr>
          </a:p>
          <a:p>
            <a:r>
              <a:rPr lang="en-US" altLang="en-US" sz="2400" i="1" dirty="0">
                <a:latin typeface="Arial" charset="0"/>
              </a:rPr>
              <a:t>How can we move toward the development of increased cultural competence?  </a:t>
            </a:r>
          </a:p>
          <a:p>
            <a:endParaRPr lang="en-US" dirty="0"/>
          </a:p>
        </p:txBody>
      </p:sp>
    </p:spTree>
    <p:extLst>
      <p:ext uri="{BB962C8B-B14F-4D97-AF65-F5344CB8AC3E}">
        <p14:creationId xmlns:p14="http://schemas.microsoft.com/office/powerpoint/2010/main" val="97634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Arial" charset="0"/>
              </a:rPr>
              <a:t>Individual’s Path to Cultural Competency</a:t>
            </a:r>
            <a:endParaRPr lang="en-US" dirty="0"/>
          </a:p>
        </p:txBody>
      </p:sp>
      <p:sp>
        <p:nvSpPr>
          <p:cNvPr id="3" name="Content Placeholder 2"/>
          <p:cNvSpPr>
            <a:spLocks noGrp="1"/>
          </p:cNvSpPr>
          <p:nvPr>
            <p:ph sz="quarter" idx="1"/>
          </p:nvPr>
        </p:nvSpPr>
        <p:spPr/>
        <p:txBody>
          <a:bodyPr/>
          <a:lstStyle/>
          <a:p>
            <a:pPr>
              <a:spcBef>
                <a:spcPct val="50000"/>
              </a:spcBef>
              <a:buClr>
                <a:srgbClr val="FFFFFF"/>
              </a:buClr>
              <a:buSzTx/>
            </a:pPr>
            <a:r>
              <a:rPr lang="en-US" altLang="en-US" sz="2400" dirty="0">
                <a:latin typeface="Arial" charset="0"/>
              </a:rPr>
              <a:t>Learning is like a journey, in that, it is a path that we follow.</a:t>
            </a:r>
          </a:p>
          <a:p>
            <a:pPr>
              <a:spcBef>
                <a:spcPct val="50000"/>
              </a:spcBef>
              <a:buClr>
                <a:srgbClr val="FFFFFF"/>
              </a:buClr>
              <a:buSzTx/>
            </a:pPr>
            <a:r>
              <a:rPr lang="en-US" altLang="en-US" sz="2400" dirty="0">
                <a:latin typeface="Arial" charset="0"/>
              </a:rPr>
              <a:t>A model developed by David Hoopes (1979), gives us a model to cultural competency. </a:t>
            </a:r>
          </a:p>
          <a:p>
            <a:pPr>
              <a:spcBef>
                <a:spcPct val="50000"/>
              </a:spcBef>
              <a:buClr>
                <a:srgbClr val="FFFFFF"/>
              </a:buClr>
              <a:buSzTx/>
            </a:pPr>
            <a:r>
              <a:rPr lang="en-US" altLang="en-US" sz="2400" dirty="0">
                <a:latin typeface="Arial" charset="0"/>
              </a:rPr>
              <a:t>His outline illustrates the development of cultural competency in every one of us. </a:t>
            </a:r>
          </a:p>
          <a:p>
            <a:pPr>
              <a:spcBef>
                <a:spcPct val="50000"/>
              </a:spcBef>
              <a:buClr>
                <a:srgbClr val="FFFFFF"/>
              </a:buClr>
              <a:buSzTx/>
            </a:pPr>
            <a:r>
              <a:rPr lang="en-US" altLang="en-US" sz="2400" dirty="0">
                <a:latin typeface="Arial" charset="0"/>
              </a:rPr>
              <a:t>Competency implies having the capacity to function effectively.  </a:t>
            </a:r>
          </a:p>
          <a:p>
            <a:endParaRPr lang="en-US" dirty="0"/>
          </a:p>
        </p:txBody>
      </p:sp>
    </p:spTree>
    <p:extLst>
      <p:ext uri="{BB962C8B-B14F-4D97-AF65-F5344CB8AC3E}">
        <p14:creationId xmlns:p14="http://schemas.microsoft.com/office/powerpoint/2010/main" val="2491022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Cultural Competence</a:t>
            </a:r>
          </a:p>
        </p:txBody>
      </p:sp>
      <p:pic>
        <p:nvPicPr>
          <p:cNvPr id="921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527175"/>
            <a:ext cx="8534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63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CULTURAL SENSITIVITY</a:t>
            </a:r>
            <a:endParaRPr lang="en-US" dirty="0"/>
          </a:p>
        </p:txBody>
      </p:sp>
      <p:sp>
        <p:nvSpPr>
          <p:cNvPr id="3" name="Content Placeholder 2"/>
          <p:cNvSpPr>
            <a:spLocks noGrp="1"/>
          </p:cNvSpPr>
          <p:nvPr>
            <p:ph sz="quarter" idx="1"/>
          </p:nvPr>
        </p:nvSpPr>
        <p:spPr/>
        <p:txBody>
          <a:bodyPr/>
          <a:lstStyle/>
          <a:p>
            <a:pPr>
              <a:lnSpc>
                <a:spcPct val="80000"/>
              </a:lnSpc>
              <a:defRPr/>
            </a:pPr>
            <a:r>
              <a:rPr lang="en-US" dirty="0"/>
              <a:t>The ability to be open to learning about and accepting of different cultural groups.</a:t>
            </a:r>
          </a:p>
          <a:p>
            <a:pPr>
              <a:lnSpc>
                <a:spcPct val="80000"/>
              </a:lnSpc>
              <a:buNone/>
              <a:defRPr/>
            </a:pPr>
            <a:endParaRPr lang="en-US" dirty="0"/>
          </a:p>
          <a:p>
            <a:pPr>
              <a:lnSpc>
                <a:spcPct val="80000"/>
              </a:lnSpc>
              <a:defRPr/>
            </a:pPr>
            <a:r>
              <a:rPr lang="en-US" dirty="0"/>
              <a:t>“If we are aware of our biases, we can correct them—as when driving a car that drifts to the right, we steer left to go where we intend." </a:t>
            </a:r>
          </a:p>
          <a:p>
            <a:pPr algn="r">
              <a:lnSpc>
                <a:spcPct val="80000"/>
              </a:lnSpc>
              <a:buNone/>
              <a:defRPr/>
            </a:pPr>
            <a:r>
              <a:rPr lang="en-US" dirty="0"/>
              <a:t>-- Mahzarin Banaji</a:t>
            </a:r>
          </a:p>
          <a:p>
            <a:endParaRPr lang="en-US" dirty="0"/>
          </a:p>
          <a:p>
            <a:endParaRPr lang="en-US" dirty="0"/>
          </a:p>
          <a:p>
            <a:endParaRPr lang="en-US" dirty="0"/>
          </a:p>
          <a:p>
            <a:pPr eaLnBrk="0" hangingPunct="0">
              <a:defRPr/>
            </a:pPr>
            <a:endParaRPr lang="en-US" sz="800" i="1" dirty="0">
              <a:latin typeface="Times New Roman" pitchFamily="18" charset="0"/>
            </a:endParaRPr>
          </a:p>
          <a:p>
            <a:pPr eaLnBrk="0" hangingPunct="0">
              <a:defRPr/>
            </a:pPr>
            <a:endParaRPr lang="en-US" sz="800" i="1" dirty="0">
              <a:latin typeface="Times New Roman" pitchFamily="18" charset="0"/>
            </a:endParaRPr>
          </a:p>
          <a:p>
            <a:pPr eaLnBrk="0" hangingPunct="0">
              <a:defRPr/>
            </a:pPr>
            <a:r>
              <a:rPr lang="en-US" sz="800" i="1" dirty="0">
                <a:latin typeface="Times New Roman" pitchFamily="18" charset="0"/>
              </a:rPr>
              <a:t>U.S. </a:t>
            </a:r>
            <a:r>
              <a:rPr lang="en-US" sz="800" dirty="0">
                <a:latin typeface="Times New Roman" pitchFamily="18" charset="0"/>
              </a:rPr>
              <a:t>Department of Health and Human Services, OPHS: National Standards for Culturally and Linguistically Appropriate Services in Health Care, March 2001</a:t>
            </a:r>
            <a:endParaRPr lang="en-US" sz="1100" dirty="0">
              <a:latin typeface="Times New Roman" pitchFamily="18" charset="0"/>
            </a:endParaRPr>
          </a:p>
          <a:p>
            <a:endParaRPr lang="en-US" sz="800" dirty="0"/>
          </a:p>
        </p:txBody>
      </p:sp>
    </p:spTree>
    <p:extLst>
      <p:ext uri="{BB962C8B-B14F-4D97-AF65-F5344CB8AC3E}">
        <p14:creationId xmlns:p14="http://schemas.microsoft.com/office/powerpoint/2010/main" val="4221836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Humility</a:t>
            </a:r>
          </a:p>
        </p:txBody>
      </p:sp>
      <p:sp>
        <p:nvSpPr>
          <p:cNvPr id="5" name="Content Placeholder 4"/>
          <p:cNvSpPr>
            <a:spLocks noGrp="1"/>
          </p:cNvSpPr>
          <p:nvPr>
            <p:ph sz="quarter" idx="1"/>
          </p:nvPr>
        </p:nvSpPr>
        <p:spPr/>
        <p:txBody>
          <a:bodyPr/>
          <a:lstStyle/>
          <a:p>
            <a:r>
              <a:rPr lang="en-US" b="1" dirty="0"/>
              <a:t>Cultural humility</a:t>
            </a:r>
            <a:r>
              <a:rPr lang="en-US" dirty="0"/>
              <a:t> is one construct for understanding and developing a process-oriented approach to competency. </a:t>
            </a:r>
          </a:p>
          <a:p>
            <a:endParaRPr lang="en-US" dirty="0"/>
          </a:p>
          <a:p>
            <a:r>
              <a:rPr lang="en-US" dirty="0"/>
              <a:t>Hook, Davis, Owen, Worthington and Utsey (2013) conceptualize cultural humility as the “ability to maintain an interpersonal stance that is other-oriented (or open to the other) in relation to aspects of cultural identity that are most important to the [person]” (p. 2).</a:t>
            </a:r>
          </a:p>
        </p:txBody>
      </p:sp>
    </p:spTree>
    <p:extLst>
      <p:ext uri="{BB962C8B-B14F-4D97-AF65-F5344CB8AC3E}">
        <p14:creationId xmlns:p14="http://schemas.microsoft.com/office/powerpoint/2010/main" val="1221191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Guiding Principles of Cultural Humility</a:t>
            </a:r>
          </a:p>
        </p:txBody>
      </p:sp>
      <p:sp>
        <p:nvSpPr>
          <p:cNvPr id="3" name="Content Placeholder 2"/>
          <p:cNvSpPr>
            <a:spLocks noGrp="1"/>
          </p:cNvSpPr>
          <p:nvPr>
            <p:ph sz="quarter" idx="1"/>
          </p:nvPr>
        </p:nvSpPr>
        <p:spPr/>
        <p:txBody>
          <a:bodyPr>
            <a:normAutofit fontScale="85000" lnSpcReduction="10000"/>
          </a:bodyPr>
          <a:lstStyle/>
          <a:p>
            <a:r>
              <a:rPr lang="en-US" b="1" dirty="0"/>
              <a:t>lifelong commitment to self-evaluation and self-critique</a:t>
            </a:r>
            <a:r>
              <a:rPr lang="en-US" dirty="0"/>
              <a:t> (Tervalon &amp; Murray-Garcia, 1998). </a:t>
            </a:r>
          </a:p>
          <a:p>
            <a:endParaRPr lang="en-US" dirty="0"/>
          </a:p>
          <a:p>
            <a:r>
              <a:rPr lang="en-US" dirty="0"/>
              <a:t>Underlying this piece is the knowledge that we are never finished — we never arrive at a point where we are done learning. Therefore, we must be humble and flexible, bold enough to look at ourselves critically and desire to learn more. </a:t>
            </a:r>
          </a:p>
          <a:p>
            <a:endParaRPr lang="en-US" dirty="0"/>
          </a:p>
          <a:p>
            <a:r>
              <a:rPr lang="en-US" dirty="0"/>
              <a:t>When we do not know something, are we able to say that we do not know? Willingness to act on the acknowledgement that we have not and will not arrive at a finish line is integral to this aspect of cultural humility as well. Understanding is only as powerful as the action that follows.</a:t>
            </a:r>
          </a:p>
        </p:txBody>
      </p:sp>
    </p:spTree>
    <p:extLst>
      <p:ext uri="{BB962C8B-B14F-4D97-AF65-F5344CB8AC3E}">
        <p14:creationId xmlns:p14="http://schemas.microsoft.com/office/powerpoint/2010/main" val="77480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What is Cultural Competency?</a:t>
            </a:r>
          </a:p>
        </p:txBody>
      </p:sp>
      <p:sp>
        <p:nvSpPr>
          <p:cNvPr id="3" name="Content Placeholder 2"/>
          <p:cNvSpPr>
            <a:spLocks noGrp="1"/>
          </p:cNvSpPr>
          <p:nvPr>
            <p:ph sz="quarter" idx="1"/>
          </p:nvPr>
        </p:nvSpPr>
        <p:spPr/>
        <p:txBody>
          <a:bodyPr/>
          <a:lstStyle/>
          <a:p>
            <a:r>
              <a:rPr lang="en-US" dirty="0"/>
              <a:t>"Cultural Competency is the </a:t>
            </a:r>
            <a:r>
              <a:rPr lang="en-US" i="1" u="sng" dirty="0"/>
              <a:t>ability of individuals and systems </a:t>
            </a:r>
            <a:r>
              <a:rPr lang="en-US" dirty="0"/>
              <a:t>to respond respectfully and effectively to people of all cultures, classes, races, ethnic backgrounds, sexual orientations and religions </a:t>
            </a:r>
            <a:r>
              <a:rPr lang="en-US" i="1" u="sng" dirty="0"/>
              <a:t>in a manner that recognizes, affirms, and values </a:t>
            </a:r>
            <a:r>
              <a:rPr lang="en-US" dirty="0"/>
              <a:t>the cultural differences and similarities and the worth of individuals, families, and communities and </a:t>
            </a:r>
            <a:r>
              <a:rPr lang="en-US" b="1" i="1" dirty="0"/>
              <a:t>protects and preserves the dignity of each."</a:t>
            </a:r>
            <a:endParaRPr lang="en-US" dirty="0"/>
          </a:p>
        </p:txBody>
      </p:sp>
    </p:spTree>
    <p:extLst>
      <p:ext uri="{BB962C8B-B14F-4D97-AF65-F5344CB8AC3E}">
        <p14:creationId xmlns:p14="http://schemas.microsoft.com/office/powerpoint/2010/main" val="4203769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of Cultural Humility</a:t>
            </a:r>
          </a:p>
        </p:txBody>
      </p:sp>
      <p:sp>
        <p:nvSpPr>
          <p:cNvPr id="3" name="Content Placeholder 2"/>
          <p:cNvSpPr>
            <a:spLocks noGrp="1"/>
          </p:cNvSpPr>
          <p:nvPr>
            <p:ph sz="quarter" idx="1"/>
          </p:nvPr>
        </p:nvSpPr>
        <p:spPr/>
        <p:txBody>
          <a:bodyPr>
            <a:normAutofit fontScale="77500" lnSpcReduction="20000"/>
          </a:bodyPr>
          <a:lstStyle/>
          <a:p>
            <a:r>
              <a:rPr lang="en-US" dirty="0"/>
              <a:t>A desire to </a:t>
            </a:r>
            <a:r>
              <a:rPr lang="en-US" b="1" dirty="0"/>
              <a:t>fix power imbalances</a:t>
            </a:r>
            <a:r>
              <a:rPr lang="en-US" dirty="0"/>
              <a:t> where none ought to exist (Tervalon &amp; Murray-Garcia, 1998). </a:t>
            </a:r>
          </a:p>
          <a:p>
            <a:endParaRPr lang="en-US" dirty="0"/>
          </a:p>
          <a:p>
            <a:r>
              <a:rPr lang="en-US" dirty="0"/>
              <a:t>Recognizing that each person brings something different to the proverbial table of life helps us see the value of each person. </a:t>
            </a:r>
          </a:p>
          <a:p>
            <a:endParaRPr lang="en-US" dirty="0"/>
          </a:p>
          <a:p>
            <a:r>
              <a:rPr lang="en-US" dirty="0"/>
              <a:t>When practitioners interview clients, the client is the expert on his or her own life, symptoms and strengths. The practitioner holds a body of knowledge that the client does not; however, the client also has understanding outside the scope of the practitioner. Both people must collaborate and learn from each other for the best outcomes. One holds power in scientific knowledge, the other holds power in personal history and preferences.</a:t>
            </a:r>
          </a:p>
        </p:txBody>
      </p:sp>
    </p:spTree>
    <p:extLst>
      <p:ext uri="{BB962C8B-B14F-4D97-AF65-F5344CB8AC3E}">
        <p14:creationId xmlns:p14="http://schemas.microsoft.com/office/powerpoint/2010/main" val="197213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of Cultural Humility</a:t>
            </a:r>
          </a:p>
        </p:txBody>
      </p:sp>
      <p:sp>
        <p:nvSpPr>
          <p:cNvPr id="3" name="Content Placeholder 2"/>
          <p:cNvSpPr>
            <a:spLocks noGrp="1"/>
          </p:cNvSpPr>
          <p:nvPr>
            <p:ph sz="quarter" idx="1"/>
          </p:nvPr>
        </p:nvSpPr>
        <p:spPr/>
        <p:txBody>
          <a:bodyPr>
            <a:normAutofit fontScale="92500" lnSpcReduction="10000"/>
          </a:bodyPr>
          <a:lstStyle/>
          <a:p>
            <a:r>
              <a:rPr lang="en-US" dirty="0"/>
              <a:t>Aspire to </a:t>
            </a:r>
            <a:r>
              <a:rPr lang="en-US" b="1" dirty="0"/>
              <a:t>develop partnerships with people and groups who advocate for others</a:t>
            </a:r>
            <a:r>
              <a:rPr lang="en-US" dirty="0"/>
              <a:t> (Tervalon &amp; Murray-Garcia, 1998). </a:t>
            </a:r>
          </a:p>
          <a:p>
            <a:endParaRPr lang="en-US" dirty="0"/>
          </a:p>
          <a:p>
            <a:r>
              <a:rPr lang="en-US" dirty="0"/>
              <a:t>Though individuals can create positive change, communities and groups can also have a profound impact on systems. </a:t>
            </a:r>
          </a:p>
          <a:p>
            <a:endParaRPr lang="en-US" dirty="0"/>
          </a:p>
          <a:p>
            <a:r>
              <a:rPr lang="en-US" dirty="0"/>
              <a:t>We cannot individually commit to self-evaluation and fixing power imbalances without advocating within the larger organizations in which we participate. </a:t>
            </a:r>
          </a:p>
        </p:txBody>
      </p:sp>
    </p:spTree>
    <p:extLst>
      <p:ext uri="{BB962C8B-B14F-4D97-AF65-F5344CB8AC3E}">
        <p14:creationId xmlns:p14="http://schemas.microsoft.com/office/powerpoint/2010/main" val="3925907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Why be Culturally Competent?</a:t>
            </a:r>
            <a:endParaRPr lang="en-US" dirty="0"/>
          </a:p>
        </p:txBody>
      </p:sp>
      <p:sp>
        <p:nvSpPr>
          <p:cNvPr id="3" name="Content Placeholder 2"/>
          <p:cNvSpPr>
            <a:spLocks noGrp="1"/>
          </p:cNvSpPr>
          <p:nvPr>
            <p:ph sz="quarter" idx="1"/>
          </p:nvPr>
        </p:nvSpPr>
        <p:spPr/>
        <p:txBody>
          <a:bodyPr/>
          <a:lstStyle/>
          <a:p>
            <a:pPr lvl="0"/>
            <a:r>
              <a:rPr lang="en-US" sz="2800" dirty="0"/>
              <a:t>Many cultures populate our country</a:t>
            </a:r>
            <a:endParaRPr lang="en-US" sz="1400" dirty="0"/>
          </a:p>
          <a:p>
            <a:pPr lvl="1"/>
            <a:r>
              <a:rPr lang="en-US" sz="2400" dirty="0"/>
              <a:t>Vast array of customs, beliefs,</a:t>
            </a:r>
            <a:r>
              <a:rPr lang="en-US" sz="1200" dirty="0"/>
              <a:t> </a:t>
            </a:r>
            <a:r>
              <a:rPr lang="en-US" sz="2400" dirty="0"/>
              <a:t>practices</a:t>
            </a:r>
          </a:p>
          <a:p>
            <a:pPr lvl="0"/>
            <a:endParaRPr lang="en-US" sz="2800" dirty="0"/>
          </a:p>
          <a:p>
            <a:pPr lvl="0"/>
            <a:r>
              <a:rPr lang="en-US" sz="2800" dirty="0"/>
              <a:t>Important to understand impact of different backgrounds on behavioral health service delivery</a:t>
            </a:r>
            <a:endParaRPr lang="en-US" sz="1400" dirty="0"/>
          </a:p>
          <a:p>
            <a:pPr lvl="1"/>
            <a:r>
              <a:rPr lang="en-US" sz="2400" dirty="0"/>
              <a:t>Ethnic</a:t>
            </a:r>
            <a:endParaRPr lang="en-US" sz="1200" dirty="0"/>
          </a:p>
          <a:p>
            <a:pPr lvl="1"/>
            <a:r>
              <a:rPr lang="en-US" sz="2400" dirty="0"/>
              <a:t>Religious</a:t>
            </a:r>
            <a:endParaRPr lang="en-US" sz="1200" dirty="0"/>
          </a:p>
          <a:p>
            <a:pPr lvl="1"/>
            <a:r>
              <a:rPr lang="en-US" sz="2400" dirty="0"/>
              <a:t>Cultural</a:t>
            </a:r>
            <a:endParaRPr lang="en-US" sz="1200" dirty="0"/>
          </a:p>
          <a:p>
            <a:endParaRPr lang="en-US" dirty="0"/>
          </a:p>
        </p:txBody>
      </p:sp>
    </p:spTree>
    <p:extLst>
      <p:ext uri="{BB962C8B-B14F-4D97-AF65-F5344CB8AC3E}">
        <p14:creationId xmlns:p14="http://schemas.microsoft.com/office/powerpoint/2010/main" val="3395887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579010" y="1527175"/>
            <a:ext cx="794946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722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Cultural Competence Definitions</a:t>
            </a:r>
          </a:p>
        </p:txBody>
      </p:sp>
      <p:sp>
        <p:nvSpPr>
          <p:cNvPr id="3" name="Content Placeholder 2"/>
          <p:cNvSpPr>
            <a:spLocks noGrp="1"/>
          </p:cNvSpPr>
          <p:nvPr>
            <p:ph sz="quarter" idx="1"/>
          </p:nvPr>
        </p:nvSpPr>
        <p:spPr/>
        <p:txBody>
          <a:bodyPr/>
          <a:lstStyle/>
          <a:p>
            <a:pPr lvl="0"/>
            <a:r>
              <a:rPr lang="en-US" u="heavy" dirty="0"/>
              <a:t>Cultural Destructiveness</a:t>
            </a:r>
            <a:r>
              <a:rPr lang="en-US" dirty="0"/>
              <a:t>: forced assimilation, subjugation, rights and privileges for dominant groups only</a:t>
            </a:r>
          </a:p>
          <a:p>
            <a:pPr lvl="0"/>
            <a:endParaRPr lang="en-US" u="heavy" dirty="0"/>
          </a:p>
          <a:p>
            <a:pPr lvl="0"/>
            <a:r>
              <a:rPr lang="en-US" u="heavy" dirty="0"/>
              <a:t>Cultural Incapacity</a:t>
            </a:r>
            <a:r>
              <a:rPr lang="en-US" dirty="0"/>
              <a:t>: racism, maintain stereotypes, unfair hiring practices</a:t>
            </a:r>
          </a:p>
          <a:p>
            <a:pPr lvl="0"/>
            <a:endParaRPr lang="en-US" u="heavy" dirty="0"/>
          </a:p>
          <a:p>
            <a:pPr lvl="0"/>
            <a:r>
              <a:rPr lang="en-US" u="heavy" dirty="0"/>
              <a:t>Cultural Blindness</a:t>
            </a:r>
            <a:r>
              <a:rPr lang="en-US" dirty="0"/>
              <a:t>: differences ignored, “treat everyone the same”, only meet needs of dominant groups</a:t>
            </a:r>
          </a:p>
          <a:p>
            <a:endParaRPr lang="en-US" dirty="0"/>
          </a:p>
        </p:txBody>
      </p:sp>
    </p:spTree>
    <p:extLst>
      <p:ext uri="{BB962C8B-B14F-4D97-AF65-F5344CB8AC3E}">
        <p14:creationId xmlns:p14="http://schemas.microsoft.com/office/powerpoint/2010/main" val="1135534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a:solidFill>
                  <a:schemeClr val="bg2">
                    <a:lumMod val="75000"/>
                  </a:schemeClr>
                </a:solidFill>
              </a:rPr>
              <a:t>How can we respond to cultural differences in the workplace?</a:t>
            </a:r>
            <a:endParaRPr lang="en-US" sz="2400" dirty="0">
              <a:solidFill>
                <a:schemeClr val="bg2">
                  <a:lumMod val="75000"/>
                </a:schemeClr>
              </a:solidFill>
            </a:endParaRPr>
          </a:p>
        </p:txBody>
      </p:sp>
      <p:sp>
        <p:nvSpPr>
          <p:cNvPr id="3" name="Content Placeholder 2"/>
          <p:cNvSpPr>
            <a:spLocks noGrp="1"/>
          </p:cNvSpPr>
          <p:nvPr>
            <p:ph sz="quarter" idx="1"/>
          </p:nvPr>
        </p:nvSpPr>
        <p:spPr/>
        <p:txBody>
          <a:bodyPr>
            <a:normAutofit fontScale="92500" lnSpcReduction="20000"/>
          </a:bodyPr>
          <a:lstStyle/>
          <a:p>
            <a:pPr>
              <a:defRPr/>
            </a:pPr>
            <a:r>
              <a:rPr lang="en-US" dirty="0"/>
              <a:t>Positively – </a:t>
            </a:r>
            <a:r>
              <a:rPr lang="en-US" sz="2800" dirty="0"/>
              <a:t>I’ll embrace this challenge!</a:t>
            </a:r>
            <a:endParaRPr lang="en-US" dirty="0"/>
          </a:p>
          <a:p>
            <a:pPr>
              <a:defRPr/>
            </a:pPr>
            <a:endParaRPr lang="en-US" dirty="0"/>
          </a:p>
          <a:p>
            <a:pPr>
              <a:defRPr/>
            </a:pPr>
            <a:r>
              <a:rPr lang="en-US" dirty="0"/>
              <a:t>Negatively – </a:t>
            </a:r>
            <a:r>
              <a:rPr lang="en-US" sz="2800" dirty="0"/>
              <a:t>I’ll resist this. (No one can force me!)</a:t>
            </a:r>
          </a:p>
          <a:p>
            <a:pPr>
              <a:defRPr/>
            </a:pPr>
            <a:endParaRPr lang="en-US" dirty="0"/>
          </a:p>
          <a:p>
            <a:pPr>
              <a:defRPr/>
            </a:pPr>
            <a:r>
              <a:rPr lang="en-US" dirty="0"/>
              <a:t>Indifferently – </a:t>
            </a:r>
            <a:r>
              <a:rPr lang="en-US" sz="2800" dirty="0"/>
              <a:t>Whatever! No skin off my nose either way… I treat everyone the same.</a:t>
            </a:r>
            <a:endParaRPr lang="en-US" dirty="0"/>
          </a:p>
          <a:p>
            <a:pPr>
              <a:defRPr/>
            </a:pPr>
            <a:endParaRPr lang="en-US" dirty="0"/>
          </a:p>
          <a:p>
            <a:pPr>
              <a:defRPr/>
            </a:pPr>
            <a:r>
              <a:rPr lang="en-US" dirty="0"/>
              <a:t>Proactively – </a:t>
            </a:r>
            <a:r>
              <a:rPr lang="en-US" sz="2800" dirty="0"/>
              <a:t>I need to learn about this before I encounter it firsthand.</a:t>
            </a:r>
            <a:endParaRPr lang="en-US" dirty="0"/>
          </a:p>
          <a:p>
            <a:pPr>
              <a:defRPr/>
            </a:pPr>
            <a:endParaRPr lang="en-US" dirty="0"/>
          </a:p>
          <a:p>
            <a:pPr>
              <a:defRPr/>
            </a:pPr>
            <a:r>
              <a:rPr lang="en-US" dirty="0"/>
              <a:t>Reactively – </a:t>
            </a:r>
            <a:r>
              <a:rPr lang="en-US" sz="2800" dirty="0"/>
              <a:t>Uh oh! What should I do?</a:t>
            </a:r>
          </a:p>
          <a:p>
            <a:endParaRPr lang="en-US" dirty="0"/>
          </a:p>
        </p:txBody>
      </p:sp>
    </p:spTree>
    <p:extLst>
      <p:ext uri="{BB962C8B-B14F-4D97-AF65-F5344CB8AC3E}">
        <p14:creationId xmlns:p14="http://schemas.microsoft.com/office/powerpoint/2010/main" val="2690180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Acquiring Cultural Competence</a:t>
            </a:r>
          </a:p>
        </p:txBody>
      </p:sp>
      <p:sp>
        <p:nvSpPr>
          <p:cNvPr id="3" name="Content Placeholder 2"/>
          <p:cNvSpPr>
            <a:spLocks noGrp="1"/>
          </p:cNvSpPr>
          <p:nvPr>
            <p:ph sz="quarter" idx="1"/>
          </p:nvPr>
        </p:nvSpPr>
        <p:spPr/>
        <p:txBody>
          <a:bodyPr/>
          <a:lstStyle/>
          <a:p>
            <a:r>
              <a:rPr lang="en-US" dirty="0"/>
              <a:t>Starts with Awareness</a:t>
            </a:r>
          </a:p>
          <a:p>
            <a:endParaRPr lang="en-US" dirty="0"/>
          </a:p>
          <a:p>
            <a:r>
              <a:rPr lang="en-US" dirty="0"/>
              <a:t>Grows with Knowledge</a:t>
            </a:r>
          </a:p>
          <a:p>
            <a:endParaRPr lang="en-US" dirty="0"/>
          </a:p>
          <a:p>
            <a:r>
              <a:rPr lang="en-US" dirty="0"/>
              <a:t>Enhanced with Specific Skills</a:t>
            </a:r>
          </a:p>
          <a:p>
            <a:endParaRPr lang="en-US" dirty="0"/>
          </a:p>
          <a:p>
            <a:r>
              <a:rPr lang="en-US" dirty="0"/>
              <a:t>Polished through Cross-Cultural Encounters</a:t>
            </a:r>
          </a:p>
          <a:p>
            <a:endParaRPr lang="en-US" dirty="0"/>
          </a:p>
        </p:txBody>
      </p:sp>
    </p:spTree>
    <p:extLst>
      <p:ext uri="{BB962C8B-B14F-4D97-AF65-F5344CB8AC3E}">
        <p14:creationId xmlns:p14="http://schemas.microsoft.com/office/powerpoint/2010/main" val="2033184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Working Well w/ Others</a:t>
            </a:r>
          </a:p>
        </p:txBody>
      </p:sp>
      <p:sp>
        <p:nvSpPr>
          <p:cNvPr id="3" name="Content Placeholder 2"/>
          <p:cNvSpPr>
            <a:spLocks noGrp="1"/>
          </p:cNvSpPr>
          <p:nvPr>
            <p:ph sz="quarter" idx="1"/>
          </p:nvPr>
        </p:nvSpPr>
        <p:spPr/>
        <p:txBody>
          <a:bodyPr/>
          <a:lstStyle/>
          <a:p>
            <a:pPr>
              <a:defRPr/>
            </a:pPr>
            <a:r>
              <a:rPr lang="en-US" sz="2800" dirty="0"/>
              <a:t>Communicating openly</a:t>
            </a:r>
          </a:p>
          <a:p>
            <a:pPr>
              <a:defRPr/>
            </a:pPr>
            <a:endParaRPr lang="en-US" sz="2800" dirty="0"/>
          </a:p>
          <a:p>
            <a:pPr>
              <a:defRPr/>
            </a:pPr>
            <a:r>
              <a:rPr lang="en-US" sz="2800" dirty="0"/>
              <a:t>Listening</a:t>
            </a:r>
          </a:p>
          <a:p>
            <a:pPr>
              <a:defRPr/>
            </a:pPr>
            <a:endParaRPr lang="en-US" sz="2800" dirty="0"/>
          </a:p>
          <a:p>
            <a:pPr>
              <a:defRPr/>
            </a:pPr>
            <a:r>
              <a:rPr lang="en-US" sz="2800" dirty="0"/>
              <a:t>Establishing respect and understanding</a:t>
            </a:r>
          </a:p>
          <a:p>
            <a:pPr>
              <a:defRPr/>
            </a:pPr>
            <a:endParaRPr lang="en-US" sz="2800" dirty="0"/>
          </a:p>
          <a:p>
            <a:pPr>
              <a:defRPr/>
            </a:pPr>
            <a:r>
              <a:rPr lang="en-US" sz="2800" dirty="0"/>
              <a:t>Discussing issues as they arise</a:t>
            </a:r>
          </a:p>
          <a:p>
            <a:endParaRPr lang="en-US" dirty="0"/>
          </a:p>
        </p:txBody>
      </p:sp>
    </p:spTree>
    <p:extLst>
      <p:ext uri="{BB962C8B-B14F-4D97-AF65-F5344CB8AC3E}">
        <p14:creationId xmlns:p14="http://schemas.microsoft.com/office/powerpoint/2010/main" val="622314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 existing approaches (MI Skills)</a:t>
            </a:r>
          </a:p>
        </p:txBody>
      </p:sp>
      <p:sp>
        <p:nvSpPr>
          <p:cNvPr id="3" name="Content Placeholder 2"/>
          <p:cNvSpPr>
            <a:spLocks noGrp="1"/>
          </p:cNvSpPr>
          <p:nvPr>
            <p:ph sz="quarter" idx="1"/>
          </p:nvPr>
        </p:nvSpPr>
        <p:spPr/>
        <p:txBody>
          <a:bodyPr/>
          <a:lstStyle/>
          <a:p>
            <a:pPr>
              <a:defRPr/>
            </a:pPr>
            <a:r>
              <a:rPr lang="en-US" dirty="0"/>
              <a:t>Express empathy</a:t>
            </a:r>
          </a:p>
          <a:p>
            <a:pPr>
              <a:defRPr/>
            </a:pPr>
            <a:endParaRPr lang="en-US" dirty="0"/>
          </a:p>
          <a:p>
            <a:pPr>
              <a:defRPr/>
            </a:pPr>
            <a:r>
              <a:rPr lang="en-US" dirty="0"/>
              <a:t>Work with ambivalence</a:t>
            </a:r>
          </a:p>
          <a:p>
            <a:pPr>
              <a:defRPr/>
            </a:pPr>
            <a:endParaRPr lang="en-US" dirty="0"/>
          </a:p>
          <a:p>
            <a:pPr>
              <a:defRPr/>
            </a:pPr>
            <a:r>
              <a:rPr lang="en-US" dirty="0"/>
              <a:t>Avoid argumentation</a:t>
            </a:r>
          </a:p>
          <a:p>
            <a:pPr>
              <a:defRPr/>
            </a:pPr>
            <a:endParaRPr lang="en-US" dirty="0"/>
          </a:p>
          <a:p>
            <a:pPr>
              <a:defRPr/>
            </a:pPr>
            <a:r>
              <a:rPr lang="en-US" dirty="0"/>
              <a:t>Roll with resistance</a:t>
            </a:r>
          </a:p>
          <a:p>
            <a:pPr>
              <a:defRPr/>
            </a:pPr>
            <a:endParaRPr lang="en-US" dirty="0"/>
          </a:p>
          <a:p>
            <a:pPr>
              <a:defRPr/>
            </a:pPr>
            <a:r>
              <a:rPr lang="en-US" dirty="0"/>
              <a:t>Support self-efficacy</a:t>
            </a:r>
          </a:p>
          <a:p>
            <a:endParaRPr lang="en-US" dirty="0"/>
          </a:p>
        </p:txBody>
      </p:sp>
    </p:spTree>
    <p:extLst>
      <p:ext uri="{BB962C8B-B14F-4D97-AF65-F5344CB8AC3E}">
        <p14:creationId xmlns:p14="http://schemas.microsoft.com/office/powerpoint/2010/main" val="2295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Express empathy</a:t>
            </a:r>
            <a:endParaRPr lang="en-US" dirty="0"/>
          </a:p>
        </p:txBody>
      </p:sp>
      <p:sp>
        <p:nvSpPr>
          <p:cNvPr id="3" name="Content Placeholder 2"/>
          <p:cNvSpPr>
            <a:spLocks noGrp="1"/>
          </p:cNvSpPr>
          <p:nvPr>
            <p:ph sz="quarter" idx="1"/>
          </p:nvPr>
        </p:nvSpPr>
        <p:spPr/>
        <p:txBody>
          <a:bodyPr/>
          <a:lstStyle/>
          <a:p>
            <a:pPr>
              <a:defRPr/>
            </a:pPr>
            <a:r>
              <a:rPr lang="en-US" dirty="0"/>
              <a:t>Remember you are an ally to the client</a:t>
            </a:r>
          </a:p>
          <a:p>
            <a:pPr>
              <a:defRPr/>
            </a:pPr>
            <a:endParaRPr lang="en-US" dirty="0"/>
          </a:p>
          <a:p>
            <a:pPr>
              <a:defRPr/>
            </a:pPr>
            <a:r>
              <a:rPr lang="en-US" dirty="0"/>
              <a:t>Client should feel heard- “They are the expert on their life”</a:t>
            </a:r>
          </a:p>
          <a:p>
            <a:pPr>
              <a:defRPr/>
            </a:pPr>
            <a:endParaRPr lang="en-US" dirty="0"/>
          </a:p>
          <a:p>
            <a:pPr>
              <a:defRPr/>
            </a:pPr>
            <a:r>
              <a:rPr lang="en-US" dirty="0"/>
              <a:t>Create a safe atmosphere through acceptance to explore alternatives </a:t>
            </a:r>
          </a:p>
          <a:p>
            <a:pPr>
              <a:defRPr/>
            </a:pPr>
            <a:endParaRPr lang="en-US" dirty="0"/>
          </a:p>
          <a:p>
            <a:pPr>
              <a:defRPr/>
            </a:pPr>
            <a:r>
              <a:rPr lang="en-US" dirty="0"/>
              <a:t>Skillful reflective listening is fundamental</a:t>
            </a:r>
          </a:p>
          <a:p>
            <a:endParaRPr lang="en-US" dirty="0"/>
          </a:p>
        </p:txBody>
      </p:sp>
    </p:spTree>
    <p:extLst>
      <p:ext uri="{BB962C8B-B14F-4D97-AF65-F5344CB8AC3E}">
        <p14:creationId xmlns:p14="http://schemas.microsoft.com/office/powerpoint/2010/main" val="40181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a:t>Each person is representative of a mixture of “cultures and experiences”…</a:t>
            </a:r>
          </a:p>
          <a:p>
            <a:endParaRPr lang="en-US" dirty="0"/>
          </a:p>
          <a:p>
            <a:endParaRPr lang="en-US" dirty="0"/>
          </a:p>
          <a:p>
            <a:r>
              <a:rPr lang="en-US" dirty="0"/>
              <a:t>Every aspect of a person’s life is influenced by that person’s culture. </a:t>
            </a:r>
          </a:p>
        </p:txBody>
      </p:sp>
    </p:spTree>
    <p:extLst>
      <p:ext uri="{BB962C8B-B14F-4D97-AF65-F5344CB8AC3E}">
        <p14:creationId xmlns:p14="http://schemas.microsoft.com/office/powerpoint/2010/main" val="788050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Understanding Ambivalence </a:t>
            </a:r>
            <a:endParaRPr lang="en-US" dirty="0"/>
          </a:p>
        </p:txBody>
      </p:sp>
      <p:sp>
        <p:nvSpPr>
          <p:cNvPr id="4" name="Content Placeholder 3"/>
          <p:cNvSpPr>
            <a:spLocks noGrp="1"/>
          </p:cNvSpPr>
          <p:nvPr>
            <p:ph sz="half" idx="1"/>
          </p:nvPr>
        </p:nvSpPr>
        <p:spPr/>
        <p:txBody>
          <a:bodyPr/>
          <a:lstStyle/>
          <a:p>
            <a:pPr>
              <a:defRPr/>
            </a:pPr>
            <a:r>
              <a:rPr lang="en-US" sz="2400" dirty="0"/>
              <a:t>Working with ambivalence is key </a:t>
            </a:r>
          </a:p>
          <a:p>
            <a:pPr>
              <a:defRPr/>
            </a:pPr>
            <a:r>
              <a:rPr lang="en-US" sz="2400" dirty="0"/>
              <a:t>Ambivalence is normal, acceptable, understandable</a:t>
            </a:r>
          </a:p>
          <a:p>
            <a:pPr>
              <a:defRPr/>
            </a:pPr>
            <a:r>
              <a:rPr lang="en-US" sz="2400" dirty="0"/>
              <a:t>Attachment to the behavior is part of ambivalence</a:t>
            </a:r>
          </a:p>
          <a:p>
            <a:pPr>
              <a:defRPr/>
            </a:pPr>
            <a:r>
              <a:rPr lang="en-US" sz="2400" dirty="0"/>
              <a:t>Ambivalence tips back and forth</a:t>
            </a:r>
          </a:p>
          <a:p>
            <a:endParaRPr lang="en-US"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3727" y="1596873"/>
            <a:ext cx="3432345" cy="423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278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sz="3600" dirty="0"/>
              <a:t>Avoid Argumentation (keep the door open)</a:t>
            </a:r>
            <a:endParaRPr lang="en-US" dirty="0"/>
          </a:p>
        </p:txBody>
      </p:sp>
      <p:sp>
        <p:nvSpPr>
          <p:cNvPr id="6" name="Content Placeholder 5"/>
          <p:cNvSpPr>
            <a:spLocks noGrp="1"/>
          </p:cNvSpPr>
          <p:nvPr>
            <p:ph sz="quarter" idx="1"/>
          </p:nvPr>
        </p:nvSpPr>
        <p:spPr/>
        <p:txBody>
          <a:bodyPr/>
          <a:lstStyle/>
          <a:p>
            <a:pPr>
              <a:defRPr/>
            </a:pPr>
            <a:r>
              <a:rPr lang="en-US" dirty="0"/>
              <a:t>Giving advice, making suggestions or providing solutions</a:t>
            </a:r>
          </a:p>
          <a:p>
            <a:pPr>
              <a:defRPr/>
            </a:pPr>
            <a:endParaRPr lang="en-US" dirty="0"/>
          </a:p>
          <a:p>
            <a:pPr>
              <a:defRPr/>
            </a:pPr>
            <a:r>
              <a:rPr lang="en-US" dirty="0"/>
              <a:t>Persuading with logic, arguing or lecturing</a:t>
            </a:r>
          </a:p>
          <a:p>
            <a:pPr>
              <a:defRPr/>
            </a:pPr>
            <a:endParaRPr lang="en-US" dirty="0"/>
          </a:p>
          <a:p>
            <a:pPr>
              <a:defRPr/>
            </a:pPr>
            <a:r>
              <a:rPr lang="en-US" dirty="0"/>
              <a:t>Disagreeing, judging or diagnosing</a:t>
            </a:r>
          </a:p>
          <a:p>
            <a:pPr>
              <a:defRPr/>
            </a:pPr>
            <a:endParaRPr lang="en-US" dirty="0"/>
          </a:p>
          <a:p>
            <a:pPr>
              <a:defRPr/>
            </a:pPr>
            <a:r>
              <a:rPr lang="en-US" dirty="0"/>
              <a:t>Withdrawing, distracting, humoring or changing the subject</a:t>
            </a:r>
          </a:p>
          <a:p>
            <a:endParaRPr lang="en-US" dirty="0"/>
          </a:p>
        </p:txBody>
      </p:sp>
    </p:spTree>
    <p:extLst>
      <p:ext uri="{BB962C8B-B14F-4D97-AF65-F5344CB8AC3E}">
        <p14:creationId xmlns:p14="http://schemas.microsoft.com/office/powerpoint/2010/main" val="3412047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Roll with Resistance</a:t>
            </a:r>
            <a:endParaRPr lang="en-US" dirty="0"/>
          </a:p>
        </p:txBody>
      </p:sp>
      <p:sp>
        <p:nvSpPr>
          <p:cNvPr id="3" name="Content Placeholder 2"/>
          <p:cNvSpPr>
            <a:spLocks noGrp="1"/>
          </p:cNvSpPr>
          <p:nvPr>
            <p:ph sz="quarter" idx="1"/>
          </p:nvPr>
        </p:nvSpPr>
        <p:spPr/>
        <p:txBody>
          <a:bodyPr/>
          <a:lstStyle/>
          <a:p>
            <a:pPr>
              <a:lnSpc>
                <a:spcPct val="90000"/>
              </a:lnSpc>
              <a:defRPr/>
            </a:pPr>
            <a:r>
              <a:rPr lang="en-US" sz="2800" dirty="0"/>
              <a:t>Roll, rather than confront resistance. Let client know resistance is OK. </a:t>
            </a:r>
            <a:endParaRPr lang="en-US" sz="2800" dirty="0">
              <a:solidFill>
                <a:srgbClr val="FF0000"/>
              </a:solidFill>
            </a:endParaRPr>
          </a:p>
          <a:p>
            <a:pPr>
              <a:lnSpc>
                <a:spcPct val="90000"/>
              </a:lnSpc>
              <a:defRPr/>
            </a:pPr>
            <a:endParaRPr lang="en-US" sz="2800" dirty="0"/>
          </a:p>
          <a:p>
            <a:r>
              <a:rPr lang="en-US" dirty="0"/>
              <a:t>Explore the resistance with client. </a:t>
            </a:r>
          </a:p>
        </p:txBody>
      </p:sp>
    </p:spTree>
    <p:extLst>
      <p:ext uri="{BB962C8B-B14F-4D97-AF65-F5344CB8AC3E}">
        <p14:creationId xmlns:p14="http://schemas.microsoft.com/office/powerpoint/2010/main" val="3398248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Support Self-Efficacy</a:t>
            </a:r>
            <a:endParaRPr lang="en-US" dirty="0"/>
          </a:p>
        </p:txBody>
      </p:sp>
      <p:sp>
        <p:nvSpPr>
          <p:cNvPr id="3" name="Content Placeholder 2"/>
          <p:cNvSpPr>
            <a:spLocks noGrp="1"/>
          </p:cNvSpPr>
          <p:nvPr>
            <p:ph sz="quarter" idx="1"/>
          </p:nvPr>
        </p:nvSpPr>
        <p:spPr/>
        <p:txBody>
          <a:bodyPr/>
          <a:lstStyle/>
          <a:p>
            <a:pPr>
              <a:defRPr/>
            </a:pPr>
            <a:r>
              <a:rPr lang="en-US" dirty="0"/>
              <a:t>Self  beliefs are important </a:t>
            </a:r>
          </a:p>
          <a:p>
            <a:pPr>
              <a:defRPr/>
            </a:pPr>
            <a:endParaRPr lang="en-US" dirty="0"/>
          </a:p>
          <a:p>
            <a:pPr>
              <a:defRPr/>
            </a:pPr>
            <a:r>
              <a:rPr lang="en-US" dirty="0"/>
              <a:t>People gain self-efficacy by seeing others succeed. </a:t>
            </a:r>
          </a:p>
          <a:p>
            <a:pPr>
              <a:defRPr/>
            </a:pPr>
            <a:endParaRPr lang="en-US" dirty="0"/>
          </a:p>
          <a:p>
            <a:pPr>
              <a:defRPr/>
            </a:pPr>
            <a:r>
              <a:rPr lang="en-US" dirty="0"/>
              <a:t>Participant can borrow self-efficacy from counselors or others</a:t>
            </a:r>
          </a:p>
        </p:txBody>
      </p:sp>
    </p:spTree>
    <p:extLst>
      <p:ext uri="{BB962C8B-B14F-4D97-AF65-F5344CB8AC3E}">
        <p14:creationId xmlns:p14="http://schemas.microsoft.com/office/powerpoint/2010/main" val="2748059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Elements of Cultural Competence</a:t>
            </a:r>
          </a:p>
        </p:txBody>
      </p:sp>
      <p:sp>
        <p:nvSpPr>
          <p:cNvPr id="3" name="Content Placeholder 2"/>
          <p:cNvSpPr>
            <a:spLocks noGrp="1"/>
          </p:cNvSpPr>
          <p:nvPr>
            <p:ph sz="quarter" idx="1"/>
          </p:nvPr>
        </p:nvSpPr>
        <p:spPr/>
        <p:txBody>
          <a:bodyPr/>
          <a:lstStyle/>
          <a:p>
            <a:r>
              <a:rPr lang="en-US" sz="2900" dirty="0"/>
              <a:t>Elements that contribute to a system’s capacity to become culturally competent</a:t>
            </a:r>
            <a:endParaRPr lang="en-US" sz="1700" dirty="0"/>
          </a:p>
          <a:p>
            <a:pPr lvl="2"/>
            <a:endParaRPr lang="en-US" dirty="0"/>
          </a:p>
          <a:p>
            <a:pPr lvl="2"/>
            <a:r>
              <a:rPr lang="en-US" dirty="0"/>
              <a:t>Valuing diversity</a:t>
            </a:r>
            <a:endParaRPr lang="en-US" sz="1100" dirty="0"/>
          </a:p>
          <a:p>
            <a:pPr lvl="2"/>
            <a:r>
              <a:rPr lang="en-US" dirty="0"/>
              <a:t>Possessing capacity for cultural self-assessment</a:t>
            </a:r>
            <a:endParaRPr lang="en-US" sz="1100" dirty="0"/>
          </a:p>
          <a:p>
            <a:pPr lvl="2"/>
            <a:r>
              <a:rPr lang="en-US" dirty="0"/>
              <a:t>Being conscious of dynamics inherent in interactions between cultures</a:t>
            </a:r>
            <a:endParaRPr lang="en-US" sz="1100" dirty="0"/>
          </a:p>
          <a:p>
            <a:pPr lvl="2"/>
            <a:r>
              <a:rPr lang="en-US" dirty="0"/>
              <a:t>Having institutionalized cultural knowledge</a:t>
            </a:r>
            <a:endParaRPr lang="en-US" sz="1100" dirty="0"/>
          </a:p>
          <a:p>
            <a:pPr lvl="2"/>
            <a:r>
              <a:rPr lang="en-US" dirty="0"/>
              <a:t>Developing adaptations of service delivery reflecting an</a:t>
            </a:r>
            <a:r>
              <a:rPr lang="en-US" sz="1100" dirty="0"/>
              <a:t> </a:t>
            </a:r>
            <a:r>
              <a:rPr lang="en-US" sz="1900" dirty="0"/>
              <a:t>understanding of cultural diversity</a:t>
            </a:r>
          </a:p>
          <a:p>
            <a:endParaRPr lang="en-US" dirty="0"/>
          </a:p>
        </p:txBody>
      </p:sp>
    </p:spTree>
    <p:extLst>
      <p:ext uri="{BB962C8B-B14F-4D97-AF65-F5344CB8AC3E}">
        <p14:creationId xmlns:p14="http://schemas.microsoft.com/office/powerpoint/2010/main" val="855205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Culturally competent service providers</a:t>
            </a:r>
          </a:p>
        </p:txBody>
      </p:sp>
      <p:sp>
        <p:nvSpPr>
          <p:cNvPr id="3" name="Content Placeholder 2"/>
          <p:cNvSpPr>
            <a:spLocks noGrp="1"/>
          </p:cNvSpPr>
          <p:nvPr>
            <p:ph sz="quarter" idx="1"/>
          </p:nvPr>
        </p:nvSpPr>
        <p:spPr/>
        <p:txBody>
          <a:bodyPr/>
          <a:lstStyle/>
          <a:p>
            <a:pPr>
              <a:defRPr/>
            </a:pPr>
            <a:r>
              <a:rPr lang="en-US" sz="2400" dirty="0"/>
              <a:t>Are aware of how their own cultural backgrounds, experiences, attitudes, values and biases influence psychological processes.</a:t>
            </a:r>
          </a:p>
          <a:p>
            <a:pPr>
              <a:defRPr/>
            </a:pPr>
            <a:endParaRPr lang="en-US" sz="2400" dirty="0"/>
          </a:p>
          <a:p>
            <a:pPr>
              <a:defRPr/>
            </a:pPr>
            <a:r>
              <a:rPr lang="en-US" sz="2400" dirty="0"/>
              <a:t>Have a clear and explicit knowledge and understanding of general characteristics of cultures they work with.</a:t>
            </a:r>
          </a:p>
          <a:p>
            <a:pPr>
              <a:defRPr/>
            </a:pPr>
            <a:endParaRPr lang="en-US" sz="2400" dirty="0"/>
          </a:p>
          <a:p>
            <a:pPr>
              <a:defRPr/>
            </a:pPr>
            <a:r>
              <a:rPr lang="en-US" sz="2400" dirty="0"/>
              <a:t>Respect client’s religious and/or spiritual beliefs, and values, because they affect how they see the  WORLD, psychosocial functioning and expressions of distress.</a:t>
            </a:r>
          </a:p>
          <a:p>
            <a:endParaRPr lang="en-US" dirty="0"/>
          </a:p>
        </p:txBody>
      </p:sp>
    </p:spTree>
    <p:extLst>
      <p:ext uri="{BB962C8B-B14F-4D97-AF65-F5344CB8AC3E}">
        <p14:creationId xmlns:p14="http://schemas.microsoft.com/office/powerpoint/2010/main" val="736698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end……</a:t>
            </a:r>
          </a:p>
        </p:txBody>
      </p:sp>
      <p:sp>
        <p:nvSpPr>
          <p:cNvPr id="3" name="Content Placeholder 2"/>
          <p:cNvSpPr>
            <a:spLocks noGrp="1"/>
          </p:cNvSpPr>
          <p:nvPr>
            <p:ph sz="quarter" idx="1"/>
          </p:nvPr>
        </p:nvSpPr>
        <p:spPr/>
        <p:txBody>
          <a:bodyPr/>
          <a:lstStyle/>
          <a:p>
            <a:r>
              <a:rPr lang="en-US" sz="2400" dirty="0"/>
              <a:t>Not only </a:t>
            </a:r>
            <a:r>
              <a:rPr lang="en-US" sz="2400" b="1" u="sng" dirty="0"/>
              <a:t>can’t</a:t>
            </a:r>
            <a:r>
              <a:rPr lang="en-US" sz="2400" dirty="0"/>
              <a:t> we judge a book by its cover, we must recognize that some books have had their covers torn off, some are written in a foreign language, and some might contain ideas with which we don’t agree.  </a:t>
            </a:r>
            <a:br>
              <a:rPr lang="en-US" sz="2400" dirty="0"/>
            </a:br>
            <a:br>
              <a:rPr lang="en-US" sz="2400" dirty="0"/>
            </a:br>
            <a:r>
              <a:rPr lang="en-US" sz="2400" b="1" dirty="0">
                <a:solidFill>
                  <a:schemeClr val="folHlink"/>
                </a:solidFill>
              </a:rPr>
              <a:t>Recognize</a:t>
            </a:r>
            <a:r>
              <a:rPr lang="en-US" sz="2400" dirty="0"/>
              <a:t>, </a:t>
            </a:r>
            <a:r>
              <a:rPr lang="en-US" sz="2400" b="1" dirty="0">
                <a:solidFill>
                  <a:schemeClr val="folHlink"/>
                </a:solidFill>
              </a:rPr>
              <a:t>accommodate</a:t>
            </a:r>
            <a:r>
              <a:rPr lang="en-US" sz="2400" dirty="0"/>
              <a:t>, and </a:t>
            </a:r>
            <a:r>
              <a:rPr lang="en-US" sz="2400" b="1" dirty="0">
                <a:solidFill>
                  <a:schemeClr val="folHlink"/>
                </a:solidFill>
              </a:rPr>
              <a:t>value</a:t>
            </a:r>
            <a:r>
              <a:rPr lang="en-US" sz="2400" dirty="0"/>
              <a:t> ALL of your co-workers/clients for what they represent and what they have to offer. Be </a:t>
            </a:r>
            <a:r>
              <a:rPr lang="en-US" sz="2400" b="1" dirty="0">
                <a:solidFill>
                  <a:schemeClr val="folHlink"/>
                </a:solidFill>
              </a:rPr>
              <a:t>positive</a:t>
            </a:r>
            <a:r>
              <a:rPr lang="en-US" sz="2400" dirty="0"/>
              <a:t> and </a:t>
            </a:r>
            <a:r>
              <a:rPr lang="en-US" sz="2400" b="1" dirty="0">
                <a:solidFill>
                  <a:schemeClr val="folHlink"/>
                </a:solidFill>
              </a:rPr>
              <a:t>proactive</a:t>
            </a:r>
            <a:r>
              <a:rPr lang="en-US" sz="2400" dirty="0"/>
              <a:t> in this endeavor.</a:t>
            </a:r>
            <a:br>
              <a:rPr lang="en-US" sz="2400" dirty="0"/>
            </a:br>
            <a:endParaRPr lang="en-US" dirty="0"/>
          </a:p>
        </p:txBody>
      </p:sp>
    </p:spTree>
    <p:extLst>
      <p:ext uri="{BB962C8B-B14F-4D97-AF65-F5344CB8AC3E}">
        <p14:creationId xmlns:p14="http://schemas.microsoft.com/office/powerpoint/2010/main" val="79949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other words…………</a:t>
            </a:r>
          </a:p>
        </p:txBody>
      </p:sp>
      <p:sp>
        <p:nvSpPr>
          <p:cNvPr id="3" name="Content Placeholder 2"/>
          <p:cNvSpPr>
            <a:spLocks noGrp="1"/>
          </p:cNvSpPr>
          <p:nvPr>
            <p:ph sz="quarter" idx="1"/>
          </p:nvPr>
        </p:nvSpPr>
        <p:spPr/>
        <p:txBody>
          <a:bodyPr/>
          <a:lstStyle/>
          <a:p>
            <a:r>
              <a:rPr lang="en-US" dirty="0"/>
              <a:t>Respect this fact when engaging in peer recovery services</a:t>
            </a:r>
          </a:p>
          <a:p>
            <a:endParaRPr lang="en-US" dirty="0"/>
          </a:p>
          <a:p>
            <a:r>
              <a:rPr lang="en-US" sz="2800" dirty="0"/>
              <a:t>Treat all people with respect!</a:t>
            </a:r>
          </a:p>
          <a:p>
            <a:pPr marL="0" indent="0">
              <a:buNone/>
            </a:pPr>
            <a:endParaRPr lang="en-US" dirty="0"/>
          </a:p>
        </p:txBody>
      </p:sp>
    </p:spTree>
    <p:extLst>
      <p:ext uri="{BB962C8B-B14F-4D97-AF65-F5344CB8AC3E}">
        <p14:creationId xmlns:p14="http://schemas.microsoft.com/office/powerpoint/2010/main" val="345288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Culture?</a:t>
            </a: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7696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1524000"/>
            <a:ext cx="8458200" cy="369332"/>
          </a:xfrm>
          <a:prstGeom prst="rect">
            <a:avLst/>
          </a:prstGeom>
        </p:spPr>
        <p:txBody>
          <a:bodyPr wrap="square">
            <a:spAutoFit/>
          </a:bodyPr>
          <a:lstStyle/>
          <a:p>
            <a:pPr>
              <a:buFontTx/>
              <a:buNone/>
              <a:defRPr/>
            </a:pPr>
            <a:r>
              <a:rPr lang="en-US" b="1" i="1" dirty="0"/>
              <a:t>Culture</a:t>
            </a:r>
            <a:r>
              <a:rPr lang="en-US" dirty="0"/>
              <a:t> includes but is not limited to:</a:t>
            </a:r>
          </a:p>
        </p:txBody>
      </p:sp>
    </p:spTree>
    <p:extLst>
      <p:ext uri="{BB962C8B-B14F-4D97-AF65-F5344CB8AC3E}">
        <p14:creationId xmlns:p14="http://schemas.microsoft.com/office/powerpoint/2010/main" val="269853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broader look at culture</a:t>
            </a:r>
          </a:p>
        </p:txBody>
      </p:sp>
      <p:sp>
        <p:nvSpPr>
          <p:cNvPr id="3" name="Content Placeholder 2"/>
          <p:cNvSpPr>
            <a:spLocks noGrp="1"/>
          </p:cNvSpPr>
          <p:nvPr>
            <p:ph sz="quarter" idx="1"/>
          </p:nvPr>
        </p:nvSpPr>
        <p:spPr/>
        <p:txBody>
          <a:bodyPr>
            <a:normAutofit/>
          </a:bodyPr>
          <a:lstStyle/>
          <a:p>
            <a:r>
              <a:rPr lang="en-US" dirty="0"/>
              <a:t>Culture is “the collective mixture of differences and similarities that includes for example, individual and family, and community characteristics, values, beliefs, experiences, backgrounds, preferences, and behaviors.”</a:t>
            </a:r>
          </a:p>
          <a:p>
            <a:endParaRPr lang="en-US" dirty="0"/>
          </a:p>
          <a:p>
            <a:endParaRPr lang="en-US" dirty="0"/>
          </a:p>
        </p:txBody>
      </p:sp>
    </p:spTree>
    <p:extLst>
      <p:ext uri="{BB962C8B-B14F-4D97-AF65-F5344CB8AC3E}">
        <p14:creationId xmlns:p14="http://schemas.microsoft.com/office/powerpoint/2010/main" val="379583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broader look at culture</a:t>
            </a:r>
          </a:p>
        </p:txBody>
      </p:sp>
      <p:sp>
        <p:nvSpPr>
          <p:cNvPr id="3" name="Content Placeholder 2"/>
          <p:cNvSpPr>
            <a:spLocks noGrp="1"/>
          </p:cNvSpPr>
          <p:nvPr>
            <p:ph sz="quarter" idx="1"/>
          </p:nvPr>
        </p:nvSpPr>
        <p:spPr/>
        <p:txBody>
          <a:bodyPr/>
          <a:lstStyle/>
          <a:p>
            <a:r>
              <a:rPr lang="en-US" dirty="0"/>
              <a:t>Culture includes behaviors, beliefs, values, and symbols that they accept, generally without thinking about them, and that are passed along by communication and imitation from one generation to the next. </a:t>
            </a:r>
          </a:p>
          <a:p>
            <a:endParaRPr lang="en-US" dirty="0"/>
          </a:p>
        </p:txBody>
      </p:sp>
    </p:spTree>
    <p:extLst>
      <p:ext uri="{BB962C8B-B14F-4D97-AF65-F5344CB8AC3E}">
        <p14:creationId xmlns:p14="http://schemas.microsoft.com/office/powerpoint/2010/main" val="142498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a:t>So how can we increase our cultural competence as peer recovery specialist?</a:t>
            </a:r>
          </a:p>
        </p:txBody>
      </p:sp>
    </p:spTree>
    <p:extLst>
      <p:ext uri="{BB962C8B-B14F-4D97-AF65-F5344CB8AC3E}">
        <p14:creationId xmlns:p14="http://schemas.microsoft.com/office/powerpoint/2010/main" val="38493117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B9A1D9-7B91-433F-B990-A4E1C4127EE7}"/>
</file>

<file path=customXml/itemProps2.xml><?xml version="1.0" encoding="utf-8"?>
<ds:datastoreItem xmlns:ds="http://schemas.openxmlformats.org/officeDocument/2006/customXml" ds:itemID="{73CA9152-8AA4-4BA7-AC30-773642060EC6}"/>
</file>

<file path=customXml/itemProps3.xml><?xml version="1.0" encoding="utf-8"?>
<ds:datastoreItem xmlns:ds="http://schemas.openxmlformats.org/officeDocument/2006/customXml" ds:itemID="{971E6D29-C501-4DC0-A050-7C687BCC0409}"/>
</file>

<file path=customXml/itemProps4.xml><?xml version="1.0" encoding="utf-8"?>
<ds:datastoreItem xmlns:ds="http://schemas.openxmlformats.org/officeDocument/2006/customXml" ds:itemID="{9845B125-76AA-446A-89D0-72C306A7DBB7}"/>
</file>

<file path=docProps/app.xml><?xml version="1.0" encoding="utf-8"?>
<Properties xmlns="http://schemas.openxmlformats.org/officeDocument/2006/extended-properties" xmlns:vt="http://schemas.openxmlformats.org/officeDocument/2006/docPropsVTypes">
  <Template>Civic</Template>
  <TotalTime>231</TotalTime>
  <Words>1931</Words>
  <Application>Microsoft Office PowerPoint</Application>
  <PresentationFormat>On-screen Show (4:3)</PresentationFormat>
  <Paragraphs>253</Paragraphs>
  <Slides>46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Garamond</vt:lpstr>
      <vt:lpstr>Georgia</vt:lpstr>
      <vt:lpstr>Times New Roman</vt:lpstr>
      <vt:lpstr>Wingdings</vt:lpstr>
      <vt:lpstr>Wingdings 2</vt:lpstr>
      <vt:lpstr>Civic</vt:lpstr>
      <vt:lpstr>Cultural Competence in Peer Recovery: More than meets the eye</vt:lpstr>
      <vt:lpstr>Goals and Objectives</vt:lpstr>
      <vt:lpstr> What is Cultural Competency?</vt:lpstr>
      <vt:lpstr>PowerPoint Presentation</vt:lpstr>
      <vt:lpstr>In other words…………</vt:lpstr>
      <vt:lpstr>What is Culture?</vt:lpstr>
      <vt:lpstr>A broader look at culture</vt:lpstr>
      <vt:lpstr>A broader look at culture</vt:lpstr>
      <vt:lpstr>PowerPoint Presentation</vt:lpstr>
      <vt:lpstr>Understanding Cultural Differences</vt:lpstr>
      <vt:lpstr>Consider this…..</vt:lpstr>
      <vt:lpstr>Stereotypes and Prejudgments</vt:lpstr>
      <vt:lpstr>More than meets the eye</vt:lpstr>
      <vt:lpstr>What is Diversity?</vt:lpstr>
      <vt:lpstr>Diversity Involves:</vt:lpstr>
      <vt:lpstr>Elements of Diversity</vt:lpstr>
      <vt:lpstr> Dimensions of Diversity</vt:lpstr>
      <vt:lpstr> Dimensions of Diversity</vt:lpstr>
      <vt:lpstr>Dimensions of Diversity</vt:lpstr>
      <vt:lpstr>Labeling = Stereotype, Prejudice, &amp; Discrimination</vt:lpstr>
      <vt:lpstr>Dissecting Labels</vt:lpstr>
      <vt:lpstr>Prejudice, Stereotype, &amp; Discrimination</vt:lpstr>
      <vt:lpstr>Prejudice, Stereotype, &amp; Discrimination </vt:lpstr>
      <vt:lpstr>Questions to consider…..</vt:lpstr>
      <vt:lpstr>Individual’s Path to Cultural Competency</vt:lpstr>
      <vt:lpstr>Developing Cultural Competence</vt:lpstr>
      <vt:lpstr>CULTURAL SENSITIVITY</vt:lpstr>
      <vt:lpstr>Cultural Humility</vt:lpstr>
      <vt:lpstr>Guiding Principles of Cultural Humility</vt:lpstr>
      <vt:lpstr>Guiding Principles of Cultural Humility</vt:lpstr>
      <vt:lpstr>Guiding Principles of Cultural Humility</vt:lpstr>
      <vt:lpstr>Why be Culturally Competent?</vt:lpstr>
      <vt:lpstr>PowerPoint Presentation</vt:lpstr>
      <vt:lpstr>Cultural Competence Definitions</vt:lpstr>
      <vt:lpstr>How can we respond to cultural differences in the workplace?</vt:lpstr>
      <vt:lpstr>Acquiring Cultural Competence</vt:lpstr>
      <vt:lpstr>Keys to Working Well w/ Others</vt:lpstr>
      <vt:lpstr>Adapt existing approaches (MI Skills)</vt:lpstr>
      <vt:lpstr>Express empathy</vt:lpstr>
      <vt:lpstr>Understanding Ambivalence </vt:lpstr>
      <vt:lpstr>Avoid Argumentation (keep the door open)</vt:lpstr>
      <vt:lpstr>Roll with Resistance</vt:lpstr>
      <vt:lpstr>Support Self-Efficacy</vt:lpstr>
      <vt:lpstr>Essential Elements of Cultural Competence</vt:lpstr>
      <vt:lpstr>Culturally competent service providers</vt:lpstr>
      <vt:lpstr>In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Competence in Peer Recovery: More than meets the eye</dc:title>
  <dc:creator>Streetz</dc:creator>
  <cp:lastModifiedBy>King Audio Visual Inc.</cp:lastModifiedBy>
  <cp:revision>22</cp:revision>
  <dcterms:created xsi:type="dcterms:W3CDTF">2016-10-05T00:30:03Z</dcterms:created>
  <dcterms:modified xsi:type="dcterms:W3CDTF">2016-10-07T12:06:22Z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9bfb2bfe-b600-426e-b541-e8965ca5439e</vt:lpwstr>
  </property>
</Properties>
</file>