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13" r:id="rId3"/>
    <p:sldId id="339" r:id="rId4"/>
    <p:sldId id="340" r:id="rId5"/>
    <p:sldId id="674" r:id="rId6"/>
    <p:sldId id="342" r:id="rId7"/>
    <p:sldId id="374" r:id="rId8"/>
    <p:sldId id="681" r:id="rId9"/>
    <p:sldId id="634" r:id="rId10"/>
    <p:sldId id="682" r:id="rId11"/>
    <p:sldId id="683" r:id="rId12"/>
    <p:sldId id="684" r:id="rId13"/>
    <p:sldId id="685" r:id="rId14"/>
    <p:sldId id="686" r:id="rId15"/>
    <p:sldId id="687" r:id="rId16"/>
    <p:sldId id="688" r:id="rId17"/>
    <p:sldId id="297" r:id="rId18"/>
    <p:sldId id="274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1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84" d="100"/>
          <a:sy n="84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mmwr/volumes/69/wr/mm6930e1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mmwr/volumes/69/wr/mm6936a5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memory-care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cdc.gov/coronavirus/2019-ncov/hcp/infection-control-faq.html?CDC_AA_refVal=https://www.cdc.gov/coronavirus/2019-ncov/infection-control/infection-prevention-control-faq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September 18th,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21E7-461B-4A74-8623-2AC6DACB6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D15DB-D8DC-4769-B623-A95270AA5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4" y="364617"/>
            <a:ext cx="10816614" cy="625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9346A-0845-4B60-9C26-0B8133EB4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96F8-43E4-4752-953F-A144DAFF86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Long Haulers</a:t>
            </a:r>
          </a:p>
        </p:txBody>
      </p:sp>
    </p:spTree>
    <p:extLst>
      <p:ext uri="{BB962C8B-B14F-4D97-AF65-F5344CB8AC3E}">
        <p14:creationId xmlns:p14="http://schemas.microsoft.com/office/powerpoint/2010/main" val="187542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80F0-3B75-4894-BE8C-8C537961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“Long Haulers”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BCA3E-0D11-4F3E-8B2F-4E7BB72C0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People who have recovered from acute COVID-19 infection but report lingering symptoms, ranging from mild to severe</a:t>
            </a:r>
          </a:p>
          <a:p>
            <a:r>
              <a:rPr lang="en-US" dirty="0"/>
              <a:t>May be as frequent as 1 in 5 previously healthy young adults</a:t>
            </a:r>
          </a:p>
          <a:p>
            <a:r>
              <a:rPr lang="en-US" dirty="0"/>
              <a:t>Long Haul symptoms may not correspond with severity of original disease</a:t>
            </a:r>
          </a:p>
          <a:p>
            <a:r>
              <a:rPr lang="en-US" dirty="0"/>
              <a:t>Residual symptoms may include:</a:t>
            </a:r>
          </a:p>
          <a:p>
            <a:pPr lvl="1"/>
            <a:r>
              <a:rPr lang="en-US" dirty="0"/>
              <a:t>Chronic Fatigue</a:t>
            </a:r>
          </a:p>
          <a:p>
            <a:pPr lvl="1"/>
            <a:r>
              <a:rPr lang="en-US" dirty="0"/>
              <a:t>Cardiomyopathy</a:t>
            </a:r>
          </a:p>
          <a:p>
            <a:pPr lvl="1"/>
            <a:r>
              <a:rPr lang="en-US" dirty="0"/>
              <a:t>Neurological complications including cognitive difficulties, memory loss</a:t>
            </a:r>
          </a:p>
          <a:p>
            <a:pPr lvl="1"/>
            <a:r>
              <a:rPr lang="en-US" dirty="0"/>
              <a:t>Abnormal lung function, SOB</a:t>
            </a:r>
          </a:p>
          <a:p>
            <a:pPr lvl="1"/>
            <a:r>
              <a:rPr lang="en-US" dirty="0"/>
              <a:t>Decreased immune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BA3FA-BBDF-4A96-95B4-E78876E5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E30C0-7003-4CCA-A5D2-E09A44A70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7679-1114-4F68-8BDF-F0C92D308625}"/>
              </a:ext>
            </a:extLst>
          </p:cNvPr>
          <p:cNvSpPr txBox="1"/>
          <p:nvPr/>
        </p:nvSpPr>
        <p:spPr>
          <a:xfrm flipH="1">
            <a:off x="1080524" y="6197248"/>
            <a:ext cx="594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https://www.cdc.gov/mmwr/volumes/69/wr/mm6930e1.htm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https://www.nature.com/articles/d41586-020-02598-6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4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8B92-B3A0-49E9-AB2C-A2C5CE09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Haulers: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428BA-E611-4EBF-AC84-DD486A88E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 to not re-test previously positive cases within 90 days UNLESS the are symptomatic</a:t>
            </a:r>
          </a:p>
          <a:p>
            <a:pPr lvl="1"/>
            <a:r>
              <a:rPr lang="en-US" dirty="0"/>
              <a:t>Challenge is defining symptomatic</a:t>
            </a:r>
          </a:p>
          <a:p>
            <a:r>
              <a:rPr lang="en-US" dirty="0"/>
              <a:t>Long Haulers may or may not test positive by PCR</a:t>
            </a:r>
          </a:p>
          <a:p>
            <a:r>
              <a:rPr lang="en-US" dirty="0"/>
              <a:t>What does a positive mean in a person with residual symptoms</a:t>
            </a:r>
          </a:p>
          <a:p>
            <a:pPr lvl="1"/>
            <a:r>
              <a:rPr lang="en-US" dirty="0"/>
              <a:t>Residual traces of RNA and not infectious?</a:t>
            </a:r>
          </a:p>
          <a:p>
            <a:pPr lvl="1"/>
            <a:r>
              <a:rPr lang="en-US" dirty="0"/>
              <a:t>Small amount of lingering virus and mildly infectious?</a:t>
            </a:r>
          </a:p>
          <a:p>
            <a:r>
              <a:rPr lang="en-US" dirty="0"/>
              <a:t>What does a negative mean in a person with residual symptoms</a:t>
            </a:r>
          </a:p>
          <a:p>
            <a:pPr lvl="1"/>
            <a:r>
              <a:rPr lang="en-US" dirty="0"/>
              <a:t>Virus has </a:t>
            </a:r>
            <a:r>
              <a:rPr lang="en-US"/>
              <a:t>cleared?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D4163-BAC1-4D12-AA15-7ABD270B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40BE8-5C21-49F7-B2ED-4AB8183E5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24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DE30-D105-4C6D-8208-0F3110D9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Haul Infection Control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FE4E-250D-447A-A465-A857D1206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CDC Criteria to discontinue precautions, exclusions in symptomatic people:</a:t>
            </a:r>
          </a:p>
          <a:p>
            <a:pPr lvl="1"/>
            <a:r>
              <a:rPr lang="en-US" dirty="0"/>
              <a:t>10 days since symptom onset</a:t>
            </a:r>
          </a:p>
          <a:p>
            <a:pPr lvl="1"/>
            <a:r>
              <a:rPr lang="en-US" dirty="0"/>
              <a:t>24 hours fever free</a:t>
            </a:r>
          </a:p>
          <a:p>
            <a:pPr lvl="1"/>
            <a:r>
              <a:rPr lang="en-US" dirty="0"/>
              <a:t>Improvement of other symptoms</a:t>
            </a:r>
          </a:p>
          <a:p>
            <a:pPr lvl="2"/>
            <a:r>
              <a:rPr lang="en-US" dirty="0"/>
              <a:t>What happened if the “other symptoms” have not improved weeks/months later?</a:t>
            </a:r>
          </a:p>
          <a:p>
            <a:pPr lvl="1"/>
            <a:r>
              <a:rPr lang="en-US" dirty="0"/>
              <a:t>Consider this as a place to use a test based strategy</a:t>
            </a:r>
          </a:p>
          <a:p>
            <a:pPr lvl="1"/>
            <a:r>
              <a:rPr lang="en-US" dirty="0"/>
              <a:t>ID consult</a:t>
            </a:r>
          </a:p>
          <a:p>
            <a:pPr lvl="1"/>
            <a:r>
              <a:rPr lang="en-US" dirty="0"/>
              <a:t>Consult with Public Health</a:t>
            </a:r>
          </a:p>
          <a:p>
            <a:pPr lvl="1"/>
            <a:r>
              <a:rPr lang="en-US" dirty="0"/>
              <a:t>Keep an eye on the science: More to 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58EAC-A059-4052-99A3-37EF4263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DF662-AF27-42B6-8633-53C0BE87E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3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26D8-A62B-4B04-B002-44F4385B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Contact Exposures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B0398-5DD5-4434-AE09-CC5AEE958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Contacts in the community can contribute to spread of COVID-19</a:t>
            </a:r>
          </a:p>
          <a:p>
            <a:r>
              <a:rPr lang="en-US" dirty="0"/>
              <a:t>Early results from a case control study looking at exposures</a:t>
            </a:r>
          </a:p>
          <a:p>
            <a:r>
              <a:rPr lang="en-US" dirty="0"/>
              <a:t>Symptomatic patients seeking care at one of 11 different </a:t>
            </a:r>
            <a:r>
              <a:rPr lang="en-US" dirty="0" err="1"/>
              <a:t>facilties</a:t>
            </a:r>
            <a:endParaRPr lang="en-US" dirty="0"/>
          </a:p>
          <a:p>
            <a:r>
              <a:rPr lang="en-US" dirty="0"/>
              <a:t>Restaurant dining (indoor and outdoor)  was reported in 42% of cases and 12% of controls</a:t>
            </a:r>
          </a:p>
          <a:p>
            <a:r>
              <a:rPr lang="en-US" dirty="0"/>
              <a:t>42% of cases reported close contact with a known COVID-19 case, mostly in households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CA44B-FBA7-4A15-89B8-963501EC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34ED4-8BCF-43F7-8B79-99F72A3535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98BDF-E8D1-44CC-92F3-2EF9081F489D}"/>
              </a:ext>
            </a:extLst>
          </p:cNvPr>
          <p:cNvSpPr txBox="1"/>
          <p:nvPr/>
        </p:nvSpPr>
        <p:spPr>
          <a:xfrm>
            <a:off x="2065867" y="6495978"/>
            <a:ext cx="598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https://www.cdc.gov/mmwr/volumes/69/wr/mm6936a5.htm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and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Among 598 hospitalized pregnant people with COVID-19, 55% were symptomatic</a:t>
            </a:r>
          </a:p>
          <a:p>
            <a:r>
              <a:rPr lang="en-US" dirty="0"/>
              <a:t>16% were admitted to the ICU</a:t>
            </a:r>
          </a:p>
          <a:p>
            <a:r>
              <a:rPr lang="en-US" dirty="0"/>
              <a:t>8% required mechanical ventilation</a:t>
            </a:r>
          </a:p>
          <a:p>
            <a:r>
              <a:rPr lang="en-US" dirty="0"/>
              <a:t>1% death rate</a:t>
            </a:r>
          </a:p>
          <a:p>
            <a:r>
              <a:rPr lang="en-US" dirty="0"/>
              <a:t>2% fetal loss rate, and occur among both symptomatic and asymptomatic patients</a:t>
            </a:r>
          </a:p>
          <a:p>
            <a:endParaRPr lang="en-US" dirty="0"/>
          </a:p>
          <a:p>
            <a:r>
              <a:rPr lang="en-US" dirty="0"/>
              <a:t>Pregnant people should be aware of the risks of COVID, and take precautions </a:t>
            </a:r>
          </a:p>
          <a:p>
            <a:r>
              <a:rPr lang="en-US" dirty="0"/>
              <a:t> Providers should observe pregnant patients for potential COVID infection and complications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8855" y="6253165"/>
            <a:ext cx="804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https://www.cdc.gov/mmwr/volumes/69/wr/mm6938e1.htm?s_cid=mm6938e1_w</a:t>
            </a:r>
          </a:p>
        </p:txBody>
      </p:sp>
    </p:spTree>
    <p:extLst>
      <p:ext uri="{BB962C8B-B14F-4D97-AF65-F5344CB8AC3E}">
        <p14:creationId xmlns:p14="http://schemas.microsoft.com/office/powerpoint/2010/main" val="105593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Behavioral Health </a:t>
            </a:r>
            <a:r>
              <a:rPr lang="en-US" sz="2000" dirty="0">
                <a:hlinkClick r:id="rId7"/>
              </a:rPr>
              <a:t>https://www.cdc.gov/coronavirus/2019-ncov/hcp/infection-control-faq.html?CDC_AA_refVal=https%3A%2F%2Fwww.cdc.gov%2Fcoronavirus%2F2019-ncov%2Finfection-control%2Finfection-prevention-control-faq.html</a:t>
            </a:r>
            <a:endParaRPr lang="en-US" sz="2000" dirty="0"/>
          </a:p>
          <a:p>
            <a:r>
              <a:rPr lang="en-US" sz="2000" dirty="0"/>
              <a:t>Memory Care </a:t>
            </a:r>
            <a:r>
              <a:rPr lang="en-US" sz="2000" dirty="0">
                <a:hlinkClick r:id="rId8"/>
              </a:rPr>
              <a:t>https://www.cdc.gov/coronavirus/2019-ncov/hcp/memory-care.html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6" y="2601007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Long Haulers</a:t>
            </a:r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920C58-5493-43F5-8CC5-DF1CABDB1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40" y="1333344"/>
            <a:ext cx="10970874" cy="53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0" y="6513634"/>
            <a:ext cx="1156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https://www.cdc.gov/coronavirus/2019-ncov/cases-updates/cases-in-us.html</a:t>
            </a:r>
            <a:r>
              <a:rPr lang="en-US" dirty="0"/>
              <a:t>   Accessed 9/18/2020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20F712-20B8-41B6-872C-B54BFCD7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ED168-92B8-421A-B9F5-EE3852026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93819"/>
            <a:ext cx="7651184" cy="504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E80CC-F2E7-4D98-ADBE-C178E0CBA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55" y="1380805"/>
            <a:ext cx="10652661" cy="54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9/11/2020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50345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119,062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543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3,724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7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15,070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347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62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2,324,252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A6AB8-EAAF-4D80-ADB2-510BAE478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004" y="1510275"/>
            <a:ext cx="7270955" cy="383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81037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BD808-3465-434F-A975-C8A8478CC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8" y="239709"/>
            <a:ext cx="11388586" cy="599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7CDB-01D6-41B3-AFD6-1EF0EE55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BE0D29-CE1B-4F71-B9FD-342B952E1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08" y="0"/>
            <a:ext cx="11642146" cy="649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EEDB2-0E5A-4B4C-8B47-52BE7C79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0A321-FD16-463A-9EDB-8E0165EAD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4" y="1494336"/>
            <a:ext cx="9139950" cy="501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C161EC-5C75-4A81-84EF-26BC79EC9D5B}"/>
</file>

<file path=customXml/itemProps2.xml><?xml version="1.0" encoding="utf-8"?>
<ds:datastoreItem xmlns:ds="http://schemas.openxmlformats.org/officeDocument/2006/customXml" ds:itemID="{661A5650-EA13-4F44-826E-B85DD8105ECB}"/>
</file>

<file path=customXml/itemProps3.xml><?xml version="1.0" encoding="utf-8"?>
<ds:datastoreItem xmlns:ds="http://schemas.openxmlformats.org/officeDocument/2006/customXml" ds:itemID="{8AB04458-88DD-443E-9B8A-A3FBE2A895CF}"/>
</file>

<file path=customXml/itemProps4.xml><?xml version="1.0" encoding="utf-8"?>
<ds:datastoreItem xmlns:ds="http://schemas.openxmlformats.org/officeDocument/2006/customXml" ds:itemID="{78E3A4EF-244C-476F-BFF5-CFD1C12CC3B3}"/>
</file>

<file path=docProps/app.xml><?xml version="1.0" encoding="utf-8"?>
<Properties xmlns="http://schemas.openxmlformats.org/officeDocument/2006/extended-properties" xmlns:vt="http://schemas.openxmlformats.org/officeDocument/2006/docPropsVTypes">
  <TotalTime>13581</TotalTime>
  <Words>734</Words>
  <Application>Microsoft Office PowerPoint</Application>
  <PresentationFormat>Widescreen</PresentationFormat>
  <Paragraphs>107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Number of Cases Reported in the USA, by Day</vt:lpstr>
      <vt:lpstr>Maryland: COVID-19 Cases </vt:lpstr>
      <vt:lpstr>PowerPoint Presentation</vt:lpstr>
      <vt:lpstr>PowerPoint Presentation</vt:lpstr>
      <vt:lpstr>Testing Volume and % Positivity</vt:lpstr>
      <vt:lpstr>PowerPoint Presentation</vt:lpstr>
      <vt:lpstr>PowerPoint Presentation</vt:lpstr>
      <vt:lpstr>“Long Haulers”</vt:lpstr>
      <vt:lpstr>Long Haulers: Testing</vt:lpstr>
      <vt:lpstr>Long Haul Infection Control Questions</vt:lpstr>
      <vt:lpstr>Community Contact Exposures</vt:lpstr>
      <vt:lpstr>COVID-19 and Pregnancy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583</cp:revision>
  <cp:lastPrinted>2020-02-04T16:27:31Z</cp:lastPrinted>
  <dcterms:created xsi:type="dcterms:W3CDTF">2018-02-09T13:05:01Z</dcterms:created>
  <dcterms:modified xsi:type="dcterms:W3CDTF">2020-09-18T14:28:03Z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cb22cafc-40d0-48ef-96a1-cded3ffab858</vt:lpwstr>
  </property>
</Properties>
</file>