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1" r:id="rId9"/>
    <p:sldId id="634" r:id="rId10"/>
    <p:sldId id="682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83" r:id="rId19"/>
    <p:sldId id="684" r:id="rId20"/>
    <p:sldId id="685" r:id="rId21"/>
    <p:sldId id="686" r:id="rId22"/>
    <p:sldId id="297" r:id="rId23"/>
    <p:sldId id="2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70" d="100"/>
          <a:sy n="70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overnor.maryland.gov/recover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coronavirus.maryland.gov/pages/school-resources" TargetMode="Externa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September 11th,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7B9B5-AB69-4839-9A83-3DDDC6E3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022"/>
            <a:ext cx="10071651" cy="56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6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 of Maryland reopening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0174" y="2037945"/>
            <a:ext cx="10071652" cy="3366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June 10th Governor Hogan announced that Maryland will begin entry into stage 3 of reopening. </a:t>
            </a:r>
          </a:p>
          <a:p>
            <a:r>
              <a:rPr lang="en-US" b="1" dirty="0"/>
              <a:t>INDOOR THEATERS </a:t>
            </a:r>
            <a:r>
              <a:rPr lang="en-US" dirty="0"/>
              <a:t>may open to the general public at 50% capacity, or 100 people per auditorium—whichever is less—with appropriate health and safety protocols in place.</a:t>
            </a:r>
          </a:p>
          <a:p>
            <a:r>
              <a:rPr lang="en-US" b="1" dirty="0"/>
              <a:t>OUTDOOR VENUES </a:t>
            </a:r>
            <a:r>
              <a:rPr lang="en-US" dirty="0"/>
              <a:t>may open to the general public at 50% capacity, or 250 people—whichever is less—with appropriate health and safety protocols in place.</a:t>
            </a:r>
          </a:p>
          <a:p>
            <a:r>
              <a:rPr lang="en-US" b="1" dirty="0"/>
              <a:t>RETAIL AND RELIGIOUS FACILITIES. </a:t>
            </a:r>
            <a:r>
              <a:rPr lang="en-US" dirty="0"/>
              <a:t>Capacity for retail establishments and religious facilities may increase from 50 to 75 percent.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5517" y="6389283"/>
            <a:ext cx="543338" cy="365125"/>
          </a:xfrm>
        </p:spPr>
        <p:txBody>
          <a:bodyPr/>
          <a:lstStyle/>
          <a:p>
            <a:fld id="{D275CE6D-5C38-C543-B8AD-F8110668FDF9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0" y="58310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https://governor.maryland.gov/2020/09/01/governor-hogan-announces-beginning-of-stage-three-of-marylands-covid-19-recovery-additional-safe-and-gradual-reopenings/</a:t>
            </a:r>
          </a:p>
        </p:txBody>
      </p:sp>
    </p:spTree>
    <p:extLst>
      <p:ext uri="{BB962C8B-B14F-4D97-AF65-F5344CB8AC3E}">
        <p14:creationId xmlns:p14="http://schemas.microsoft.com/office/powerpoint/2010/main" val="224284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Reopening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2492004" y="5979915"/>
            <a:ext cx="51626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https://governor.maryland.gov/recovery/</a:t>
            </a:r>
            <a:r>
              <a:rPr lang="en-US" sz="1400" dirty="0"/>
              <a:t>, Accessed September 8, 2020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690690"/>
            <a:ext cx="8145256" cy="40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800" y="3016918"/>
            <a:ext cx="7772400" cy="1124316"/>
          </a:xfrm>
        </p:spPr>
        <p:txBody>
          <a:bodyPr>
            <a:normAutofit/>
          </a:bodyPr>
          <a:lstStyle/>
          <a:p>
            <a:r>
              <a:rPr lang="en-US" dirty="0"/>
              <a:t>School Guidance Update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43627" y="4141234"/>
            <a:ext cx="7772400" cy="327992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209802" y="4894141"/>
            <a:ext cx="7772399" cy="4000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September 1,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5472113"/>
            <a:ext cx="500063" cy="273844"/>
          </a:xfrm>
        </p:spPr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1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Schools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2279553" y="2125268"/>
          <a:ext cx="2521744" cy="334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4663440" imgH="6034898" progId="Acrobat.Document.2017">
                  <p:embed/>
                </p:oleObj>
              </mc:Choice>
              <mc:Fallback>
                <p:oleObj name="Acrobat Document" r:id="rId3" imgW="4663440" imgH="603489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553" y="2125268"/>
                        <a:ext cx="2521744" cy="3346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15311" y="2182240"/>
            <a:ext cx="51564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school guidance documents: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Response to a Laboratory Confirmed Case of COVID-19 and Persons with COVID-19-like Illness in Schools - </a:t>
            </a:r>
            <a:r>
              <a:rPr lang="en-US" dirty="0">
                <a:solidFill>
                  <a:srgbClr val="C00000"/>
                </a:solidFill>
              </a:rPr>
              <a:t>UPDATED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Guidance for Temperature and Symptom Screening in Schools - </a:t>
            </a:r>
            <a:r>
              <a:rPr lang="en-US" dirty="0">
                <a:solidFill>
                  <a:srgbClr val="C00000"/>
                </a:solidFill>
              </a:rPr>
              <a:t>NEW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Use of Cloth Face Coverings in Schools – </a:t>
            </a:r>
            <a:r>
              <a:rPr lang="en-US" dirty="0">
                <a:solidFill>
                  <a:srgbClr val="C00000"/>
                </a:solidFill>
              </a:rPr>
              <a:t>UPDATED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All of these documents can be found at </a:t>
            </a:r>
            <a:r>
              <a:rPr lang="en-US" dirty="0">
                <a:hlinkClick r:id="rId5"/>
              </a:rPr>
              <a:t>https://coronavirus.maryland.gov/pages/school-resources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5C1C-231A-479C-B787-F5A908D0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Decision Aid</a:t>
            </a: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2261228" y="1825625"/>
          <a:ext cx="56165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9860854" imgH="7639679" progId="Word.Document.12">
                  <p:embed/>
                </p:oleObj>
              </mc:Choice>
              <mc:Fallback>
                <p:oleObj name="Document" r:id="rId3" imgW="9860854" imgH="7639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1228" y="1825625"/>
                        <a:ext cx="56165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9B3F8-B39E-4107-8EEA-BF81A4F7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534EE-0A7B-4347-AB1E-F43AE6C5470D}"/>
              </a:ext>
            </a:extLst>
          </p:cNvPr>
          <p:cNvSpPr txBox="1"/>
          <p:nvPr/>
        </p:nvSpPr>
        <p:spPr>
          <a:xfrm>
            <a:off x="7877803" y="2563379"/>
            <a:ext cx="2278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“Decision Aid: Exclusion and Return for Laboratory Confirmed COVID-19 Cases and Persons with </a:t>
            </a:r>
            <a:br>
              <a:rPr lang="en-US" sz="1350" b="1" i="1" dirty="0"/>
            </a:br>
            <a:r>
              <a:rPr lang="en-US" sz="1350" b="1" i="1" dirty="0"/>
              <a:t>COVID-19-like Illness in School, Child Care Programs, and Youth Camps”</a:t>
            </a:r>
            <a:br>
              <a:rPr lang="en-US" sz="1350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869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4152-DC3E-4D9B-917B-DA140EF6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32616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UPDATED</a:t>
            </a:r>
            <a:r>
              <a:rPr lang="en-US" sz="3600" dirty="0"/>
              <a:t> - COVID-19-like Illness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CAAC-6B63-4E01-A233-BD084CD4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00F75-3215-4F19-93E1-6A01E8D3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A61A4F3-98CB-4E13-AF2A-9452F03E2A3C}"/>
              </a:ext>
            </a:extLst>
          </p:cNvPr>
          <p:cNvSpPr txBox="1"/>
          <p:nvPr/>
        </p:nvSpPr>
        <p:spPr>
          <a:xfrm>
            <a:off x="2288007" y="2226469"/>
            <a:ext cx="8013031" cy="20921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00" b="1" dirty="0"/>
              <a:t>For the purposes of this decision aid, COVID-19-like illness is defined as: Any 1</a:t>
            </a:r>
            <a:r>
              <a:rPr lang="en-US" sz="2100" dirty="0"/>
              <a:t> of the following</a:t>
            </a:r>
            <a:r>
              <a:rPr lang="en-US" sz="2100" b="1" dirty="0"/>
              <a:t>: </a:t>
            </a:r>
            <a:r>
              <a:rPr lang="en-US" sz="2100" dirty="0"/>
              <a:t>cough, shortness of breath, difficulty breathing, new loss of taste or smell, </a:t>
            </a:r>
            <a:r>
              <a:rPr lang="en-US" sz="2100" b="1" dirty="0"/>
              <a:t>OR At least 2 </a:t>
            </a:r>
            <a:r>
              <a:rPr lang="en-US" sz="2100" dirty="0"/>
              <a:t>of the following: fever of 100.4</a:t>
            </a:r>
            <a:r>
              <a:rPr lang="en-US" sz="2100" baseline="30000" dirty="0"/>
              <a:t>o </a:t>
            </a:r>
            <a:r>
              <a:rPr lang="en-US" sz="2100" dirty="0"/>
              <a:t>or higher (measured or subjective), chills or shaking chills, muscle aches, sore throat, headache, nausea or vomiting, diarrhea, fatigue, and congestion or runny nose.</a:t>
            </a:r>
          </a:p>
        </p:txBody>
      </p:sp>
    </p:spTree>
    <p:extLst>
      <p:ext uri="{BB962C8B-B14F-4D97-AF65-F5344CB8AC3E}">
        <p14:creationId xmlns:p14="http://schemas.microsoft.com/office/powerpoint/2010/main" val="323435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Vaccination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 shots are now available at doctors’ offices, pharmacies, urgent cares,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CDC recommends that everyone over 6 months old gets a flu vaccine</a:t>
            </a:r>
          </a:p>
          <a:p>
            <a:pPr lvl="1"/>
            <a:r>
              <a:rPr lang="en-US" dirty="0"/>
              <a:t>Talk with your healthcare provider about which vaccine is best for you</a:t>
            </a:r>
          </a:p>
          <a:p>
            <a:r>
              <a:rPr lang="en-US" dirty="0"/>
              <a:t>Best timing is in September and October</a:t>
            </a:r>
          </a:p>
          <a:p>
            <a:r>
              <a:rPr lang="en-US" dirty="0"/>
              <a:t>It is never too late to get a flu 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312" y="6226624"/>
            <a:ext cx="473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https://www.cdc.gov/flu/prevent/keyfacts.htm</a:t>
            </a:r>
          </a:p>
        </p:txBody>
      </p:sp>
    </p:spTree>
    <p:extLst>
      <p:ext uri="{BB962C8B-B14F-4D97-AF65-F5344CB8AC3E}">
        <p14:creationId xmlns:p14="http://schemas.microsoft.com/office/powerpoint/2010/main" val="188871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the pandemic goes on, it gets harder to remember to maintain  a heightened awareness of the need for precautions</a:t>
            </a:r>
          </a:p>
          <a:p>
            <a:r>
              <a:rPr lang="en-US" dirty="0"/>
              <a:t>At the beginning,  fear, hypervigilance, novelty, constant messaging, kept many people engaged in prevention efforts</a:t>
            </a:r>
          </a:p>
          <a:p>
            <a:r>
              <a:rPr lang="en-US" dirty="0"/>
              <a:t>Most people can not maintain that level of intense engagement</a:t>
            </a:r>
          </a:p>
          <a:p>
            <a:pPr lvl="1"/>
            <a:r>
              <a:rPr lang="en-US" dirty="0"/>
              <a:t>Especially people who have not been directly impacted</a:t>
            </a:r>
          </a:p>
          <a:p>
            <a:pPr lvl="1"/>
            <a:r>
              <a:rPr lang="en-US" dirty="0"/>
              <a:t>People more likely to maintain precautions:	</a:t>
            </a:r>
          </a:p>
          <a:p>
            <a:pPr lvl="2"/>
            <a:r>
              <a:rPr lang="en-US" dirty="0"/>
              <a:t>know someone who got COVID</a:t>
            </a:r>
          </a:p>
          <a:p>
            <a:pPr lvl="2"/>
            <a:r>
              <a:rPr lang="en-US" dirty="0"/>
              <a:t>got COVID themselves</a:t>
            </a:r>
          </a:p>
          <a:p>
            <a:pPr lvl="2"/>
            <a:r>
              <a:rPr lang="en-US" dirty="0"/>
              <a:t>lost someone to COVID</a:t>
            </a:r>
          </a:p>
          <a:p>
            <a:pPr lvl="2"/>
            <a:r>
              <a:rPr lang="en-US" dirty="0"/>
              <a:t>(work in public health)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Addressing COVID fatigue</a:t>
            </a:r>
          </a:p>
          <a:p>
            <a:r>
              <a:rPr lang="en-US" dirty="0"/>
              <a:t>Flu Vaccine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Fight COVID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 to behavior change</a:t>
            </a:r>
          </a:p>
          <a:p>
            <a:r>
              <a:rPr lang="en-US" dirty="0"/>
              <a:t>Keep up with the science using reliable news sources</a:t>
            </a:r>
          </a:p>
          <a:p>
            <a:r>
              <a:rPr lang="en-US" dirty="0"/>
              <a:t>Be flexible when the science changes the recommendations</a:t>
            </a:r>
          </a:p>
          <a:p>
            <a:r>
              <a:rPr lang="en-US" dirty="0"/>
              <a:t>Make a new habit</a:t>
            </a:r>
          </a:p>
          <a:p>
            <a:r>
              <a:rPr lang="en-US" dirty="0"/>
              <a:t>Keep supplies handy and available</a:t>
            </a:r>
          </a:p>
          <a:p>
            <a:r>
              <a:rPr lang="en-US" dirty="0"/>
              <a:t>If you need motivation, read a story from someone directly impacted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55" y="6112561"/>
            <a:ext cx="921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https://www.hopkinsmedicine.org/health/conditions-and-diseases/coronavirus/how-to-deal-with-coronavirus-burnout-and-pandemic-fatigue</a:t>
            </a:r>
          </a:p>
        </p:txBody>
      </p:sp>
    </p:spTree>
    <p:extLst>
      <p:ext uri="{BB962C8B-B14F-4D97-AF65-F5344CB8AC3E}">
        <p14:creationId xmlns:p14="http://schemas.microsoft.com/office/powerpoint/2010/main" val="265314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 Changes from 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disease is not going away anytime soon, but we can make changes in behavior:</a:t>
            </a:r>
          </a:p>
          <a:p>
            <a:pPr lvl="1"/>
            <a:r>
              <a:rPr lang="en-US" dirty="0"/>
              <a:t>Seatbelt use</a:t>
            </a:r>
          </a:p>
          <a:p>
            <a:pPr lvl="1"/>
            <a:r>
              <a:rPr lang="en-US" dirty="0"/>
              <a:t>Car seats</a:t>
            </a:r>
          </a:p>
          <a:p>
            <a:pPr lvl="1"/>
            <a:r>
              <a:rPr lang="en-US" dirty="0"/>
              <a:t>Bike helmets</a:t>
            </a:r>
          </a:p>
          <a:p>
            <a:pPr lvl="1"/>
            <a:r>
              <a:rPr lang="en-US" dirty="0"/>
              <a:t>Safer sex</a:t>
            </a:r>
          </a:p>
          <a:p>
            <a:pPr lvl="1"/>
            <a:r>
              <a:rPr lang="en-US" dirty="0"/>
              <a:t>No smoking in public places</a:t>
            </a:r>
          </a:p>
          <a:p>
            <a:pPr lvl="1"/>
            <a:r>
              <a:rPr lang="en-US" dirty="0"/>
              <a:t>One day soon: universal correct mask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8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A425E-F37C-45B9-B50C-1C5E3E23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7" y="1314643"/>
            <a:ext cx="11392887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0" y="6513634"/>
            <a:ext cx="115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  Accessed 9/11/2020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DA94FF-8E62-463D-9ADF-DA8568596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10" y="1404380"/>
            <a:ext cx="7990114" cy="49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6432F-E546-4EAD-B903-20093B64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369325"/>
            <a:ext cx="9608774" cy="52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9/11/2020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5034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114,724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646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3,685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14,184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369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2,150,638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EB37E-E8D4-47FA-958E-5C5593429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662" y="1800243"/>
            <a:ext cx="6792214" cy="37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1C5EE-220A-46D4-B9B7-28B22945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1" y="790369"/>
            <a:ext cx="9788875" cy="5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13CAC-E98C-440F-B6DC-D1A1FDA5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7" y="337325"/>
            <a:ext cx="10228785" cy="58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F7FD5-66FF-4804-94A3-EAEA63F5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1520817"/>
            <a:ext cx="9206474" cy="51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27B7E8-94BB-43E2-B238-C00971A2C4DB}"/>
</file>

<file path=customXml/itemProps2.xml><?xml version="1.0" encoding="utf-8"?>
<ds:datastoreItem xmlns:ds="http://schemas.openxmlformats.org/officeDocument/2006/customXml" ds:itemID="{0C87D9F1-9AA7-4398-BF04-2E2296915124}"/>
</file>

<file path=customXml/itemProps3.xml><?xml version="1.0" encoding="utf-8"?>
<ds:datastoreItem xmlns:ds="http://schemas.openxmlformats.org/officeDocument/2006/customXml" ds:itemID="{91B62769-BB1A-4AFA-9A51-C6C44EC1439E}"/>
</file>

<file path=customXml/itemProps4.xml><?xml version="1.0" encoding="utf-8"?>
<ds:datastoreItem xmlns:ds="http://schemas.openxmlformats.org/officeDocument/2006/customXml" ds:itemID="{4B0A3D20-104C-49B0-86A2-208CC828CC96}"/>
</file>

<file path=docProps/app.xml><?xml version="1.0" encoding="utf-8"?>
<Properties xmlns="http://schemas.openxmlformats.org/officeDocument/2006/extended-properties" xmlns:vt="http://schemas.openxmlformats.org/officeDocument/2006/docPropsVTypes">
  <TotalTime>13338</TotalTime>
  <Words>903</Words>
  <Application>Microsoft Office PowerPoint</Application>
  <PresentationFormat>Widescreen</PresentationFormat>
  <Paragraphs>121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Droid Serif</vt:lpstr>
      <vt:lpstr>Office Theme</vt:lpstr>
      <vt:lpstr>Acrobat Document</vt:lpstr>
      <vt:lpstr>Document</vt:lpstr>
      <vt:lpstr>Maryland Situation Update on  Coronavirus Disease (COVID-19) for BHA</vt:lpstr>
      <vt:lpstr>Call Agenda </vt:lpstr>
      <vt:lpstr>COVID-19 Global Situation Summary</vt:lpstr>
      <vt:lpstr>U.S.: COVID-19 Cases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Maryland Updates</vt:lpstr>
      <vt:lpstr>Stage 3 of Maryland reopening</vt:lpstr>
      <vt:lpstr>Maryland Reopening Status</vt:lpstr>
      <vt:lpstr>School Guidance Update</vt:lpstr>
      <vt:lpstr>New Schools Guidance</vt:lpstr>
      <vt:lpstr>Decision Aid</vt:lpstr>
      <vt:lpstr>UPDATED - COVID-19-like Illness definition</vt:lpstr>
      <vt:lpstr>Influenza Vaccination </vt:lpstr>
      <vt:lpstr>COVID Fatigue</vt:lpstr>
      <vt:lpstr>How to Fight COVID Fatigue</vt:lpstr>
      <vt:lpstr>Behavior Changes from  Public Health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574</cp:revision>
  <cp:lastPrinted>2020-02-04T16:27:31Z</cp:lastPrinted>
  <dcterms:created xsi:type="dcterms:W3CDTF">2018-02-09T13:05:01Z</dcterms:created>
  <dcterms:modified xsi:type="dcterms:W3CDTF">2020-09-11T12:49:41Z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4af11e31-7092-47f9-b001-7c306848d8c9</vt:lpwstr>
  </property>
  <property fmtid="{D5CDD505-2E9C-101B-9397-08002B2CF9AE}" pid="3" name="ContentTypeId">
    <vt:lpwstr>0x0101006FA243C363007F4F827DB51D02034FC2</vt:lpwstr>
  </property>
</Properties>
</file>