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1" r:id="rId9"/>
    <p:sldId id="634" r:id="rId10"/>
    <p:sldId id="682" r:id="rId11"/>
    <p:sldId id="675" r:id="rId12"/>
    <p:sldId id="676" r:id="rId13"/>
    <p:sldId id="677" r:id="rId14"/>
    <p:sldId id="678" r:id="rId15"/>
    <p:sldId id="679" r:id="rId16"/>
    <p:sldId id="680" r:id="rId17"/>
    <p:sldId id="683" r:id="rId18"/>
    <p:sldId id="684" r:id="rId19"/>
    <p:sldId id="685" r:id="rId20"/>
    <p:sldId id="297" r:id="rId21"/>
    <p:sldId id="27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9" d="100"/>
          <a:sy n="6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volumes/69/wr/mm6932a1.htm?s_cid=mm6932a1_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volumes/69/wr/mm6919e2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us-cases-death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14th,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ABC3-2FFD-4EE2-86EE-FE772A0F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0"/>
            <a:ext cx="10201068" cy="59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6604-E7E7-4BD9-906A-2456CCFC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 Health, Substance Use, and Suicidal Ideation During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1AA8-9361-4890-87CB-3B4FE798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has created a unique set of mental health challenges in the population</a:t>
            </a:r>
          </a:p>
          <a:p>
            <a:r>
              <a:rPr lang="en-US" dirty="0"/>
              <a:t>Associated with:	</a:t>
            </a:r>
          </a:p>
          <a:p>
            <a:pPr lvl="1"/>
            <a:r>
              <a:rPr lang="en-US" dirty="0"/>
              <a:t>Morbidity and mortality of disease</a:t>
            </a:r>
          </a:p>
          <a:p>
            <a:pPr lvl="1"/>
            <a:r>
              <a:rPr lang="en-US" dirty="0"/>
              <a:t>Impacts of social distancing and stay at home orders</a:t>
            </a:r>
          </a:p>
          <a:p>
            <a:r>
              <a:rPr lang="en-US" dirty="0"/>
              <a:t>Study looks at</a:t>
            </a:r>
          </a:p>
          <a:p>
            <a:pPr lvl="1"/>
            <a:r>
              <a:rPr lang="en-US" dirty="0"/>
              <a:t>Substance use</a:t>
            </a:r>
          </a:p>
          <a:p>
            <a:pPr lvl="1"/>
            <a:r>
              <a:rPr lang="en-US" dirty="0"/>
              <a:t>Trauma and stress related disorder</a:t>
            </a:r>
          </a:p>
          <a:p>
            <a:pPr lvl="1"/>
            <a:r>
              <a:rPr lang="en-US" dirty="0"/>
              <a:t>Anxiety disorder and depressive disorder</a:t>
            </a:r>
          </a:p>
          <a:p>
            <a:pPr lvl="1"/>
            <a:r>
              <a:rPr lang="en-US" dirty="0"/>
              <a:t>Suicidal ideation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FA5C0-A963-4184-A1C6-4AE2547F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2F6CA-901F-4ECE-A370-F6047B0FB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58ED1-3C0B-453B-8B86-F6E5B90193EC}"/>
              </a:ext>
            </a:extLst>
          </p:cNvPr>
          <p:cNvSpPr txBox="1"/>
          <p:nvPr/>
        </p:nvSpPr>
        <p:spPr>
          <a:xfrm>
            <a:off x="1080524" y="6261651"/>
            <a:ext cx="803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https://www.cdc.gov/mmwr/volumes/69/wr/mm6932a1.htm?s_cid=mm6932a1_w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3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FF24-E30E-4DD2-8C0F-FB773768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83D8-F19B-44F9-A184-11C96687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D38F8-F17A-40C5-8491-2878AC81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44C6B-1224-4245-99D2-6B8DD6E61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15A1B-1385-45D8-8EDF-2008D246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4" y="230053"/>
            <a:ext cx="10956425" cy="63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8A6A-EA60-41A8-819D-126BC5EC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3A17-F99D-4A22-8669-2BD671B78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5,412 adults completed online survey between June 24-June 30</a:t>
            </a:r>
          </a:p>
          <a:p>
            <a:r>
              <a:rPr lang="en-US" dirty="0"/>
              <a:t>Anxiety and depression were assessed using the 4 item Patient Health Questionnaire</a:t>
            </a:r>
          </a:p>
          <a:p>
            <a:r>
              <a:rPr lang="en-US" dirty="0"/>
              <a:t>COVID-19 related TSRD assessed using 6 item Impact of Event Scale</a:t>
            </a:r>
          </a:p>
          <a:p>
            <a:r>
              <a:rPr lang="en-US" dirty="0"/>
              <a:t>Analysis stratified by: age, gender, employment status, race, ethnicity, knowing someone with COVID-19, previous mental health treatment, unpaid caregiver status, rural/urban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98899-7490-4F8B-891D-02F5C946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4333-F056-4DB2-9F23-07E87CE9D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5183-93E7-454B-9499-85EC364F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84BE-158F-4F9B-8C5B-BAEE83A4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40.9% of respondents reported at least 1 adverse mental or behavioral health effect</a:t>
            </a:r>
          </a:p>
          <a:p>
            <a:r>
              <a:rPr lang="en-US" dirty="0"/>
              <a:t>30.9% reported symptoms of  anxiety or depressive disorder</a:t>
            </a:r>
          </a:p>
          <a:p>
            <a:r>
              <a:rPr lang="en-US" dirty="0"/>
              <a:t>26.3 reported symptoms of trauma and stressor related disorder</a:t>
            </a:r>
          </a:p>
          <a:p>
            <a:r>
              <a:rPr lang="en-US" dirty="0"/>
              <a:t>13.3 % reported increased substance use</a:t>
            </a:r>
          </a:p>
          <a:p>
            <a:r>
              <a:rPr lang="en-US" dirty="0"/>
              <a:t>10.7% reported suicidal ideation in the 30 days prior to the survey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9F1A6-17F4-463A-9B4F-0FB48B2D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28EC4-93CD-4F0D-9DC8-B26592A31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BF84-25A6-48E9-B2F7-6F2142D0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261-6F76-49CC-9DB6-F33C665FC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disparities based on race, ethnicity, age, gender, occupation.  For example:</a:t>
            </a:r>
          </a:p>
          <a:p>
            <a:pPr lvl="1"/>
            <a:r>
              <a:rPr lang="en-US" dirty="0"/>
              <a:t>Suicidal ideation (10.7%) was higher in certain populations:</a:t>
            </a:r>
          </a:p>
          <a:p>
            <a:pPr lvl="2"/>
            <a:r>
              <a:rPr lang="en-US" dirty="0"/>
              <a:t>Younger (18-24 year </a:t>
            </a:r>
            <a:r>
              <a:rPr lang="en-US" dirty="0" err="1"/>
              <a:t>olds</a:t>
            </a:r>
            <a:r>
              <a:rPr lang="en-US" dirty="0"/>
              <a:t>) (25.5%), </a:t>
            </a:r>
          </a:p>
          <a:p>
            <a:pPr lvl="2"/>
            <a:r>
              <a:rPr lang="en-US" dirty="0"/>
              <a:t>Hispanic (18.6%) </a:t>
            </a:r>
          </a:p>
          <a:p>
            <a:pPr lvl="2"/>
            <a:r>
              <a:rPr lang="en-US" dirty="0"/>
              <a:t>N</a:t>
            </a:r>
            <a:r>
              <a:rPr lang="en-US"/>
              <a:t>on-Hispanic </a:t>
            </a:r>
            <a:r>
              <a:rPr lang="en-US" dirty="0"/>
              <a:t>Black (15.1%)</a:t>
            </a:r>
          </a:p>
          <a:p>
            <a:pPr lvl="2"/>
            <a:r>
              <a:rPr lang="en-US" dirty="0"/>
              <a:t>Unpaid caregivers (30.7%)</a:t>
            </a:r>
          </a:p>
          <a:p>
            <a:pPr lvl="2"/>
            <a:r>
              <a:rPr lang="en-US" dirty="0"/>
              <a:t>Essential workers (21.7%)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7CA60-EA12-48A9-9744-20A435F3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1FE17-B223-4135-A029-F982124E7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B62E-F814-499B-9F0B-27131AFF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14B1-6B83-41F0-947E-218C22AA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901827"/>
            <a:ext cx="10071652" cy="4351338"/>
          </a:xfrm>
        </p:spPr>
        <p:txBody>
          <a:bodyPr/>
          <a:lstStyle/>
          <a:p>
            <a:r>
              <a:rPr lang="en-US" dirty="0"/>
              <a:t>Identify and target interventions for populations at high risk for psychological distress and unhealthy coping mechanisms</a:t>
            </a:r>
          </a:p>
          <a:p>
            <a:r>
              <a:rPr lang="en-US" dirty="0"/>
              <a:t>Expand access to mental health services, especially telehealth treatments </a:t>
            </a:r>
          </a:p>
          <a:p>
            <a:r>
              <a:rPr lang="en-US" dirty="0"/>
              <a:t>Conduct further studies to identify the COVID-19 related drivers of adverse mental health outcomes and high-risk behaviors, including economic stressors, violence, lack of routine, employment concerns</a:t>
            </a:r>
          </a:p>
          <a:p>
            <a:r>
              <a:rPr lang="en-US" dirty="0"/>
              <a:t>Address health disparities both in the prevalence of mental health concerns and in the availability of acceptable resources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44552-DE53-43A8-BE18-6278A337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C878D-E43E-4BF1-B549-B60262A06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3FC5-79D8-431D-8C22-3FBECA01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COVID-19 Pandemic on Routine Childhood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91C8-99CB-4603-B67B-6A0A93A2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COVID pandemic triggered stay at home orders, closures of non-essential businesses, limiting routine and non-emergent medical care</a:t>
            </a:r>
          </a:p>
          <a:p>
            <a:r>
              <a:rPr lang="en-US" dirty="0"/>
              <a:t>Routine, critical vaccines for children have decreased </a:t>
            </a:r>
          </a:p>
          <a:p>
            <a:r>
              <a:rPr lang="en-US" dirty="0"/>
              <a:t>Vaccines for Children Program (VCP) and Vaccine Safety Datalink track number of vaccines given and number of children immunized</a:t>
            </a:r>
          </a:p>
          <a:p>
            <a:r>
              <a:rPr lang="en-US" dirty="0"/>
              <a:t>Measured differences in vaccines ordered and administered in January-April 2019 and January-April 2020</a:t>
            </a:r>
          </a:p>
          <a:p>
            <a:r>
              <a:rPr lang="en-US" dirty="0"/>
              <a:t>Looked at vaccines in children ages 0-24 months and 24 months -18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24905-27FF-4E2A-ABD3-F91893A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8FC66-D366-4A71-99BE-A8896B5BF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E8771-049C-46F6-A214-539366BC2278}"/>
              </a:ext>
            </a:extLst>
          </p:cNvPr>
          <p:cNvSpPr txBox="1"/>
          <p:nvPr/>
        </p:nvSpPr>
        <p:spPr>
          <a:xfrm>
            <a:off x="1175658" y="6226624"/>
            <a:ext cx="599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https://www.cdc.gov/mmwr/volumes/69/wr/mm6919e2.htm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1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6BBC-759F-47A2-B153-4279C853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Reductions in Vaccination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64FC-C206-43BF-BCED-C93FF4BC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6D76-ADB0-4605-801E-3FA3C375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5E1FB-5430-450E-815F-A4F9C20C5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7DB27-0B44-407B-9D22-E5C86539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7" y="1434036"/>
            <a:ext cx="11453237" cy="50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544B-1776-44CF-BB01-CDBC5BE7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F5D0-8B50-4EFA-9B5F-4F995AA9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medical appointments have resumed over the past several months</a:t>
            </a:r>
          </a:p>
          <a:p>
            <a:r>
              <a:rPr lang="en-US" dirty="0"/>
              <a:t>Continues to be fear of exposures to COVID-19 at a medical appointment</a:t>
            </a:r>
          </a:p>
          <a:p>
            <a:r>
              <a:rPr lang="en-US" dirty="0"/>
              <a:t>Encourage catch-up vaccination for children who missed doses during lock down</a:t>
            </a:r>
          </a:p>
          <a:p>
            <a:r>
              <a:rPr lang="en-US" dirty="0"/>
              <a:t>Risks of serious vaccine preventable diseases remain, especially as children start interacting with others again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E5E9A-E34B-4F58-B158-62B75DDC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8491-104C-49DD-AF7E-7FF7F36A0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2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 err="1"/>
              <a:t>COVIDlink</a:t>
            </a:r>
            <a:endParaRPr lang="en-US" dirty="0"/>
          </a:p>
          <a:p>
            <a:r>
              <a:rPr lang="en-US" dirty="0"/>
              <a:t>CDC State Data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21BD5-B4D4-4457-9E9B-2F991431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8" y="1268919"/>
            <a:ext cx="11339543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315" y="1865533"/>
            <a:ext cx="6049971" cy="2547971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/>
              <a:t>5,176,018 Confirmed Cases</a:t>
            </a:r>
          </a:p>
          <a:p>
            <a:pPr lvl="1"/>
            <a:r>
              <a:rPr lang="en-US" sz="10800" dirty="0"/>
              <a:t>56,307 new</a:t>
            </a:r>
          </a:p>
          <a:p>
            <a:r>
              <a:rPr lang="en-US" sz="11200" dirty="0"/>
              <a:t>165,148 total deaths</a:t>
            </a:r>
          </a:p>
          <a:p>
            <a:pPr lvl="1"/>
            <a:r>
              <a:rPr lang="en-US" sz="10400" dirty="0"/>
              <a:t>1,497 new</a:t>
            </a:r>
          </a:p>
          <a:p>
            <a:pPr marL="457200" lvl="1" indent="0">
              <a:buNone/>
            </a:pPr>
            <a:endParaRPr lang="en-US" sz="10400" dirty="0"/>
          </a:p>
          <a:p>
            <a:pPr marL="457200" lvl="1" indent="0">
              <a:buNone/>
            </a:pPr>
            <a:endParaRPr lang="en-US" sz="108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190847" y="6050011"/>
            <a:ext cx="788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https://www.cdc.gov/coronavirus/2019-ncov/cases-updates/us-cases-deaths.html</a:t>
            </a:r>
            <a:endParaRPr lang="en-US" dirty="0"/>
          </a:p>
          <a:p>
            <a:r>
              <a:rPr lang="en-US" dirty="0"/>
              <a:t>Accessed 8/14/2020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68426-2204-4ADD-9F3D-9CD4CDF1E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603" y="2454512"/>
            <a:ext cx="7538277" cy="27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D2BAC-4869-41DD-A14E-9531D901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4" y="533851"/>
            <a:ext cx="11819933" cy="54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8/14/2020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5034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98,975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715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3,495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13,508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457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45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1,557,609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people tested: 1,110,273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B1F29-A56B-425A-B1A5-2948C93B7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416" y="1359870"/>
            <a:ext cx="6715421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F0D25-48F7-4EE5-A883-55FC4A7B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4" y="239710"/>
            <a:ext cx="11341820" cy="53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1E2AB-C4FB-462E-9A67-9ED81776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0073"/>
            <a:ext cx="10642878" cy="58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C8566-23CC-421D-95D6-4AE0CEB2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29" y="383423"/>
            <a:ext cx="10326799" cy="61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566DE0-118D-4CCA-8E67-25D1FDA91A17}"/>
</file>

<file path=customXml/itemProps2.xml><?xml version="1.0" encoding="utf-8"?>
<ds:datastoreItem xmlns:ds="http://schemas.openxmlformats.org/officeDocument/2006/customXml" ds:itemID="{8AF7814B-0DB3-4F1C-8456-39BF443CFEA1}"/>
</file>

<file path=customXml/itemProps3.xml><?xml version="1.0" encoding="utf-8"?>
<ds:datastoreItem xmlns:ds="http://schemas.openxmlformats.org/officeDocument/2006/customXml" ds:itemID="{54643022-F871-4EE2-A2CB-300D9922F066}"/>
</file>

<file path=customXml/itemProps4.xml><?xml version="1.0" encoding="utf-8"?>
<ds:datastoreItem xmlns:ds="http://schemas.openxmlformats.org/officeDocument/2006/customXml" ds:itemID="{F39C7B00-49E9-4DFF-93C6-07FED6FBCA5E}"/>
</file>

<file path=docProps/app.xml><?xml version="1.0" encoding="utf-8"?>
<Properties xmlns="http://schemas.openxmlformats.org/officeDocument/2006/extended-properties" xmlns:vt="http://schemas.openxmlformats.org/officeDocument/2006/docPropsVTypes">
  <TotalTime>12659</TotalTime>
  <Words>813</Words>
  <Application>Microsoft Office PowerPoint</Application>
  <PresentationFormat>Widescreen</PresentationFormat>
  <Paragraphs>120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PowerPoint Presentation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Mental Health, Substance Use, and Suicidal Ideation During the COVID-19 Pandemic</vt:lpstr>
      <vt:lpstr>PowerPoint Presentation</vt:lpstr>
      <vt:lpstr>The Study</vt:lpstr>
      <vt:lpstr>Results</vt:lpstr>
      <vt:lpstr>Disparities</vt:lpstr>
      <vt:lpstr>What next?</vt:lpstr>
      <vt:lpstr>Effects of COVID-19 Pandemic on Routine Childhood Vaccines</vt:lpstr>
      <vt:lpstr>Reductions in Vaccination </vt:lpstr>
      <vt:lpstr>What to do now?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536</cp:revision>
  <cp:lastPrinted>2020-02-04T16:27:31Z</cp:lastPrinted>
  <dcterms:created xsi:type="dcterms:W3CDTF">2018-02-09T13:05:01Z</dcterms:created>
  <dcterms:modified xsi:type="dcterms:W3CDTF">2020-08-14T14:32:49Z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fe52e827-abbb-46b5-963b-0bdce88cfb1e</vt:lpwstr>
  </property>
</Properties>
</file>