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56" r:id="rId2"/>
    <p:sldId id="313" r:id="rId3"/>
    <p:sldId id="339" r:id="rId4"/>
    <p:sldId id="340" r:id="rId5"/>
    <p:sldId id="342" r:id="rId6"/>
    <p:sldId id="363" r:id="rId7"/>
    <p:sldId id="357" r:id="rId8"/>
    <p:sldId id="361" r:id="rId9"/>
    <p:sldId id="364" r:id="rId10"/>
    <p:sldId id="391" r:id="rId11"/>
    <p:sldId id="360" r:id="rId12"/>
    <p:sldId id="353" r:id="rId13"/>
    <p:sldId id="297" r:id="rId14"/>
    <p:sldId id="274" r:id="rId15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F810"/>
    <a:srgbClr val="F94DE0"/>
    <a:srgbClr val="C40E3E"/>
    <a:srgbClr val="9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73174" autoAdjust="0"/>
  </p:normalViewPr>
  <p:slideViewPr>
    <p:cSldViewPr snapToGrid="0" snapToObjects="1">
      <p:cViewPr varScale="1">
        <p:scale>
          <a:sx n="82" d="100"/>
          <a:sy n="82" d="100"/>
        </p:scale>
        <p:origin x="227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C80779F-2152-C84C-A2C2-FD36C5CC5AAE}" type="datetimeFigureOut">
              <a:rPr lang="en-US" smtClean="0"/>
              <a:t>4/23/2020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368579C-EAC7-0B4D-AE5F-5E3A5B26F7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601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51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598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708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796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366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9963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577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5019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8579C-EAC7-0B4D-AE5F-5E3A5B26F7D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3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1771F8B-A6AA-4C49-A351-1C54F3623C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" r="1406"/>
          <a:stretch/>
        </p:blipFill>
        <p:spPr>
          <a:xfrm>
            <a:off x="0" y="-314075"/>
            <a:ext cx="12192000" cy="748614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A960F7A-981E-2849-A4A6-FFB20B3D6491}"/>
              </a:ext>
            </a:extLst>
          </p:cNvPr>
          <p:cNvSpPr/>
          <p:nvPr userDrawn="1"/>
        </p:nvSpPr>
        <p:spPr>
          <a:xfrm>
            <a:off x="0" y="1705295"/>
            <a:ext cx="12192000" cy="4268835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7FB37E-432E-7A4F-B863-4B75CE2DBB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261"/>
          <a:stretch/>
        </p:blipFill>
        <p:spPr>
          <a:xfrm>
            <a:off x="-610" y="1701110"/>
            <a:ext cx="12191998" cy="105420"/>
          </a:xfrm>
          <a:prstGeom prst="rect">
            <a:avLst/>
          </a:prstGeom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C69780-856D-8549-AC32-E37E32DB0D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281"/>
          <a:stretch/>
        </p:blipFill>
        <p:spPr>
          <a:xfrm>
            <a:off x="-612" y="5953810"/>
            <a:ext cx="12192000" cy="6095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F033F58-E2FE-0347-BD76-12FAE70FF602}"/>
              </a:ext>
            </a:extLst>
          </p:cNvPr>
          <p:cNvSpPr/>
          <p:nvPr userDrawn="1"/>
        </p:nvSpPr>
        <p:spPr>
          <a:xfrm>
            <a:off x="-612" y="1806530"/>
            <a:ext cx="12192612" cy="4147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EC1CAE-181F-AE45-82F8-A14FDE796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3694" y="2645487"/>
            <a:ext cx="9144000" cy="1338567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AB1C7E-8E53-164B-8983-F17A528253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4210379"/>
            <a:ext cx="9144000" cy="387626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C40E3E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presenter name, title, office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B8BAC13-88FE-C64F-96CA-64033FB21D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24000" y="4777462"/>
            <a:ext cx="9144000" cy="366713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C40E3E"/>
                </a:solidFill>
              </a:defRPr>
            </a:lvl1pPr>
          </a:lstStyle>
          <a:p>
            <a:pPr lvl="0"/>
            <a:r>
              <a:rPr lang="en-US" dirty="0"/>
              <a:t>Click to add date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1337298-74C7-D143-9804-A644D0613C8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076" y="266296"/>
            <a:ext cx="1636624" cy="132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150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8AD7A-692D-214C-B1E6-40FF2519FA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819F98-A45F-E94A-B7CD-C1136BEA9F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7C9E59-65FE-C340-86D6-CB8875869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hape 99">
            <a:extLst>
              <a:ext uri="{FF2B5EF4-FFF2-40B4-BE49-F238E27FC236}">
                <a16:creationId xmlns:a16="http://schemas.microsoft.com/office/drawing/2014/main" id="{4878ACEC-C273-FC42-8FF0-6A137603AC86}"/>
              </a:ext>
            </a:extLst>
          </p:cNvPr>
          <p:cNvCxnSpPr>
            <a:cxnSpLocks/>
          </p:cNvCxnSpPr>
          <p:nvPr userDrawn="1"/>
        </p:nvCxnSpPr>
        <p:spPr>
          <a:xfrm>
            <a:off x="983837" y="1582071"/>
            <a:ext cx="11208163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1540285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A64AD5-665A-C744-89D9-40F741E5C759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4136C4-AA83-DE43-BE00-E228E3F2BD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3193CF-F9DC-B44A-A876-F2CFF6544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hape 99">
            <a:extLst>
              <a:ext uri="{FF2B5EF4-FFF2-40B4-BE49-F238E27FC236}">
                <a16:creationId xmlns:a16="http://schemas.microsoft.com/office/drawing/2014/main" id="{784700B9-E3D3-064D-B1E6-41202D9F58D4}"/>
              </a:ext>
            </a:extLst>
          </p:cNvPr>
          <p:cNvCxnSpPr>
            <a:cxnSpLocks/>
          </p:cNvCxnSpPr>
          <p:nvPr userDrawn="1"/>
        </p:nvCxnSpPr>
        <p:spPr>
          <a:xfrm>
            <a:off x="9263518" y="365125"/>
            <a:ext cx="0" cy="5246535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3647689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9F195-B40D-0E4C-B1D2-11C6A5EE0C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6349"/>
            <a:ext cx="10515600" cy="994949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871D74-B903-E740-B842-E2BB1355D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2148" y="1825625"/>
            <a:ext cx="10071652" cy="4351338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9AB431-9F66-664E-9CD0-ED4F8EA2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37186" y="6253165"/>
            <a:ext cx="543338" cy="365125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D275CE6D-5C38-C543-B8AD-F8110668FDF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F4DEA67-6A4F-9649-A24B-C40F247C0A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4583" y="362022"/>
            <a:ext cx="10469217" cy="343659"/>
          </a:xfrm>
        </p:spPr>
        <p:txBody>
          <a:bodyPr>
            <a:noAutofit/>
          </a:bodyPr>
          <a:lstStyle>
            <a:lvl1pPr marL="0" indent="0">
              <a:buNone/>
              <a:defRPr sz="2200" i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Chapter Reference: Title</a:t>
            </a:r>
          </a:p>
        </p:txBody>
      </p:sp>
      <p:cxnSp>
        <p:nvCxnSpPr>
          <p:cNvPr id="7" name="Shape 99">
            <a:extLst>
              <a:ext uri="{FF2B5EF4-FFF2-40B4-BE49-F238E27FC236}">
                <a16:creationId xmlns:a16="http://schemas.microsoft.com/office/drawing/2014/main" id="{C09A3890-68F3-4E4F-B626-7285D1AA9403}"/>
              </a:ext>
            </a:extLst>
          </p:cNvPr>
          <p:cNvCxnSpPr>
            <a:cxnSpLocks/>
          </p:cNvCxnSpPr>
          <p:nvPr userDrawn="1"/>
        </p:nvCxnSpPr>
        <p:spPr>
          <a:xfrm>
            <a:off x="983837" y="1469337"/>
            <a:ext cx="11208163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655342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2F32DB1-E964-D44B-9D97-3CEFD7EBC5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10139" y="3575637"/>
            <a:ext cx="10581860" cy="569913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4000" i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Chapter Intro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2A0465EC-8468-8947-A27C-8FA981D39B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10138" y="4162495"/>
            <a:ext cx="10581861" cy="764217"/>
          </a:xfrm>
          <a:prstGeom prst="rect">
            <a:avLst/>
          </a:prstGeom>
        </p:spPr>
        <p:txBody>
          <a:bodyPr>
            <a:noAutofit/>
          </a:bodyPr>
          <a:lstStyle>
            <a:lvl1pPr>
              <a:buNone/>
              <a:defRPr sz="55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Chapter Title</a:t>
            </a:r>
          </a:p>
        </p:txBody>
      </p:sp>
      <p:cxnSp>
        <p:nvCxnSpPr>
          <p:cNvPr id="7" name="Shape 99">
            <a:extLst>
              <a:ext uri="{FF2B5EF4-FFF2-40B4-BE49-F238E27FC236}">
                <a16:creationId xmlns:a16="http://schemas.microsoft.com/office/drawing/2014/main" id="{94E87B3F-A490-CE4B-89E0-18FC29BB5205}"/>
              </a:ext>
            </a:extLst>
          </p:cNvPr>
          <p:cNvCxnSpPr>
            <a:cxnSpLocks/>
          </p:cNvCxnSpPr>
          <p:nvPr userDrawn="1"/>
        </p:nvCxnSpPr>
        <p:spPr>
          <a:xfrm>
            <a:off x="1610139" y="4225063"/>
            <a:ext cx="10581861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2796408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B2FD7-958A-0C45-B087-7DDC509F8C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D793A9-78D0-DB44-9842-DF34C4F56FC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9850A2-0FAF-1F4F-9CFE-2458DCD44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hape 99">
            <a:extLst>
              <a:ext uri="{FF2B5EF4-FFF2-40B4-BE49-F238E27FC236}">
                <a16:creationId xmlns:a16="http://schemas.microsoft.com/office/drawing/2014/main" id="{973325D0-1E67-7343-83E5-FA2188290DAA}"/>
              </a:ext>
            </a:extLst>
          </p:cNvPr>
          <p:cNvCxnSpPr>
            <a:cxnSpLocks/>
          </p:cNvCxnSpPr>
          <p:nvPr userDrawn="1"/>
        </p:nvCxnSpPr>
        <p:spPr>
          <a:xfrm>
            <a:off x="831850" y="4589463"/>
            <a:ext cx="11360150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3887514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FAF1C-2FEF-6242-ABE9-7D70C8595B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26BE8-82C8-4142-AE0F-CE6E9BD0AD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82758" y="1825625"/>
            <a:ext cx="4837042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BD5BAE-18FF-7744-943F-AF45199498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AD9767-8F21-2644-BB12-1DA08EE1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hape 99">
            <a:extLst>
              <a:ext uri="{FF2B5EF4-FFF2-40B4-BE49-F238E27FC236}">
                <a16:creationId xmlns:a16="http://schemas.microsoft.com/office/drawing/2014/main" id="{83DE70EB-F425-BB4F-89B5-AA119946A7DC}"/>
              </a:ext>
            </a:extLst>
          </p:cNvPr>
          <p:cNvCxnSpPr>
            <a:cxnSpLocks/>
          </p:cNvCxnSpPr>
          <p:nvPr userDrawn="1"/>
        </p:nvCxnSpPr>
        <p:spPr>
          <a:xfrm>
            <a:off x="983837" y="1569545"/>
            <a:ext cx="11208163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2956567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7DC57-EA5D-8A44-945E-B158D9524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5C1A9C-F576-4A47-A383-5DE1DD2F6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93EC18-C9B1-7F4B-BFEA-54F523EF74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2A4D5A-5DB2-484D-88C8-A024BBC26A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4C890A-252B-B348-84D8-D857DB0A8D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0C7B4F-6D0B-904C-9885-7CB0869B0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hape 99">
            <a:extLst>
              <a:ext uri="{FF2B5EF4-FFF2-40B4-BE49-F238E27FC236}">
                <a16:creationId xmlns:a16="http://schemas.microsoft.com/office/drawing/2014/main" id="{66AD6D74-344E-A54C-9A0C-D9987DFF3753}"/>
              </a:ext>
            </a:extLst>
          </p:cNvPr>
          <p:cNvCxnSpPr>
            <a:cxnSpLocks/>
          </p:cNvCxnSpPr>
          <p:nvPr userDrawn="1"/>
        </p:nvCxnSpPr>
        <p:spPr>
          <a:xfrm>
            <a:off x="983837" y="1469337"/>
            <a:ext cx="11208163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3479465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F2EC0-F0AE-9445-A41E-5C87D776FB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83625D-A756-7F49-AB3B-3B19F7CAA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4" name="Shape 99">
            <a:extLst>
              <a:ext uri="{FF2B5EF4-FFF2-40B4-BE49-F238E27FC236}">
                <a16:creationId xmlns:a16="http://schemas.microsoft.com/office/drawing/2014/main" id="{D1908872-F504-B444-82AE-1560204653B7}"/>
              </a:ext>
            </a:extLst>
          </p:cNvPr>
          <p:cNvCxnSpPr>
            <a:cxnSpLocks/>
          </p:cNvCxnSpPr>
          <p:nvPr userDrawn="1"/>
        </p:nvCxnSpPr>
        <p:spPr>
          <a:xfrm>
            <a:off x="983837" y="1582071"/>
            <a:ext cx="11208163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2090653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862F8-D10B-E844-A683-3AF7FD775A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C8119-9F97-154F-8D0D-877CCDE63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A595C8-2E13-E74D-B6BC-3FE67DB6AC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58E6BD-2C0D-0948-8CA6-F12956A02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hape 99">
            <a:extLst>
              <a:ext uri="{FF2B5EF4-FFF2-40B4-BE49-F238E27FC236}">
                <a16:creationId xmlns:a16="http://schemas.microsoft.com/office/drawing/2014/main" id="{D27140A5-E15E-BD46-8584-067F29D9D83D}"/>
              </a:ext>
            </a:extLst>
          </p:cNvPr>
          <p:cNvCxnSpPr>
            <a:cxnSpLocks/>
          </p:cNvCxnSpPr>
          <p:nvPr userDrawn="1"/>
        </p:nvCxnSpPr>
        <p:spPr>
          <a:xfrm>
            <a:off x="839788" y="2069926"/>
            <a:ext cx="3932237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894337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8E29B-A727-0242-95D3-50DD382BCE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502107-0DCE-174F-BD90-B7DDBC0C3C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D27ABF-7140-B846-BA0A-AD8307DE4A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1C0212-3F5D-924C-8A51-77A9A1441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hape 99">
            <a:extLst>
              <a:ext uri="{FF2B5EF4-FFF2-40B4-BE49-F238E27FC236}">
                <a16:creationId xmlns:a16="http://schemas.microsoft.com/office/drawing/2014/main" id="{E4F1C8B1-B262-B54D-A9C0-F0135C46D574}"/>
              </a:ext>
            </a:extLst>
          </p:cNvPr>
          <p:cNvCxnSpPr>
            <a:cxnSpLocks/>
          </p:cNvCxnSpPr>
          <p:nvPr userDrawn="1"/>
        </p:nvCxnSpPr>
        <p:spPr>
          <a:xfrm>
            <a:off x="839788" y="2069926"/>
            <a:ext cx="3932237" cy="0"/>
          </a:xfrm>
          <a:prstGeom prst="straightConnector1">
            <a:avLst/>
          </a:prstGeom>
          <a:noFill/>
          <a:ln w="28575" cap="flat" cmpd="sng">
            <a:solidFill>
              <a:srgbClr val="C40E3E"/>
            </a:solidFill>
            <a:prstDash val="solid"/>
            <a:round/>
            <a:headEnd type="none" w="lg" len="lg"/>
            <a:tailEnd type="none" w="lg" len="lg"/>
          </a:ln>
        </p:spPr>
      </p:cxnSp>
    </p:spTree>
    <p:extLst>
      <p:ext uri="{BB962C8B-B14F-4D97-AF65-F5344CB8AC3E}">
        <p14:creationId xmlns:p14="http://schemas.microsoft.com/office/powerpoint/2010/main" val="3190300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754C78-7612-7841-8168-3168267AD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5739"/>
            <a:ext cx="10515600" cy="994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BDA34-773B-E24F-9795-67AB0AAAF6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E610F-F9D8-EA47-B076-18F52BB0C4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8810" y="6231917"/>
            <a:ext cx="443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D275CE6D-5C38-C543-B8AD-F8110668FDF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73610A-5E58-E749-8E27-85C5693283B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170" y="5846548"/>
            <a:ext cx="2391950" cy="695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322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dc.gov/coronavirus/2019-ncov/hcp/ppe-strategy/index.html" TargetMode="External"/><Relationship Id="rId3" Type="http://schemas.openxmlformats.org/officeDocument/2006/relationships/hyperlink" Target="http://health.maryland.gov/coronavirus" TargetMode="External"/><Relationship Id="rId7" Type="http://schemas.openxmlformats.org/officeDocument/2006/relationships/hyperlink" Target="https://www.epa.gov/pesticide-registration/list-n-disinfectants-use-against-sars-cov-2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dc.gov/coronavirus/2019-nCoV/infection-control.html" TargetMode="External"/><Relationship Id="rId5" Type="http://schemas.openxmlformats.org/officeDocument/2006/relationships/hyperlink" Target="https://www.cdc.gov/coronavirus/2019-ncov/specific-groups/high-risk-complications.html" TargetMode="External"/><Relationship Id="rId4" Type="http://schemas.openxmlformats.org/officeDocument/2006/relationships/hyperlink" Target="https://health.maryland.gov/laboratories/Pages/Novel-Coronavirus.aspx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c.gov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health.maryland.gov/coronavirus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9175A1-2517-744F-9A8B-57E30E174F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9347"/>
            <a:ext cx="9144000" cy="1629551"/>
          </a:xfrm>
        </p:spPr>
        <p:txBody>
          <a:bodyPr>
            <a:normAutofit fontScale="90000"/>
          </a:bodyPr>
          <a:lstStyle/>
          <a:p>
            <a:r>
              <a:rPr lang="en-US" dirty="0"/>
              <a:t>Maryland Situation Update on </a:t>
            </a:r>
            <a:br>
              <a:rPr lang="en-US" dirty="0"/>
            </a:br>
            <a:r>
              <a:rPr lang="en-US" dirty="0"/>
              <a:t>Coronavirus Disease (COVID-19)</a:t>
            </a:r>
            <a:br>
              <a:rPr lang="en-US" dirty="0"/>
            </a:br>
            <a:r>
              <a:rPr lang="en-US" dirty="0"/>
              <a:t>for BHA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CDE056D8-945A-4B48-A18A-58091677BC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99722"/>
            <a:ext cx="9144000" cy="1169437"/>
          </a:xfrm>
        </p:spPr>
        <p:txBody>
          <a:bodyPr>
            <a:normAutofit/>
          </a:bodyPr>
          <a:lstStyle/>
          <a:p>
            <a:pPr lvl="0"/>
            <a:r>
              <a:rPr lang="en-US" sz="2100" dirty="0"/>
              <a:t>Maryland Department of Health</a:t>
            </a:r>
          </a:p>
          <a:p>
            <a:pPr lvl="0"/>
            <a:r>
              <a:rPr lang="en-US" sz="2100" dirty="0"/>
              <a:t>Infectious Disease Epidemiology and Outbreak Response Bureau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BA006E-C594-466C-BCBE-4496AED2A4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April 17, 2020</a:t>
            </a:r>
          </a:p>
        </p:txBody>
      </p:sp>
    </p:spTree>
    <p:extLst>
      <p:ext uri="{BB962C8B-B14F-4D97-AF65-F5344CB8AC3E}">
        <p14:creationId xmlns:p14="http://schemas.microsoft.com/office/powerpoint/2010/main" val="3964148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use Universal Masking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Don a mask when you enter the facility</a:t>
            </a:r>
          </a:p>
          <a:p>
            <a:r>
              <a:rPr lang="en-US" dirty="0"/>
              <a:t>Mask must cover nose and mouth</a:t>
            </a:r>
          </a:p>
          <a:p>
            <a:r>
              <a:rPr lang="en-US" dirty="0"/>
              <a:t>Do not touch the outside of the mask- assume there are germs on the outside of the mask</a:t>
            </a:r>
          </a:p>
          <a:p>
            <a:pPr lvl="1"/>
            <a:r>
              <a:rPr lang="en-US" dirty="0"/>
              <a:t>If you need to adjust your mask, wash your hands before and after touching mask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625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71E43-4850-4F1A-B825-F6DB95975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Infection Control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C2F51-F4A9-4B26-9E91-1D5784CD9F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Post signage encouraging respiratory etiquette and hand hygiene</a:t>
            </a:r>
          </a:p>
          <a:p>
            <a:r>
              <a:rPr lang="en-US" dirty="0"/>
              <a:t>Provide alcohol based hand rub through out the facility </a:t>
            </a:r>
          </a:p>
          <a:p>
            <a:r>
              <a:rPr lang="en-US" dirty="0"/>
              <a:t>Ensure sinks are stocked with soap and paper towels for staff hand hygiene</a:t>
            </a:r>
          </a:p>
          <a:p>
            <a:r>
              <a:rPr lang="en-US" dirty="0"/>
              <a:t>Reduce crowding in waiting rooms and care spaces</a:t>
            </a:r>
          </a:p>
          <a:p>
            <a:r>
              <a:rPr lang="en-US" dirty="0"/>
              <a:t>Supplies for hand hygiene and respiratory etiquette (tissues, waste receptacles, ABHR) should be available for clients and patients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7AE5D3-5786-4A2D-BDD7-0C50DD2E8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9687FA-6836-4740-95FA-A80685B112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375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Steps to Responding to a COVID-19 Case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0524" y="1746562"/>
            <a:ext cx="10071652" cy="4351338"/>
          </a:xfrm>
        </p:spPr>
        <p:txBody>
          <a:bodyPr>
            <a:normAutofit/>
          </a:bodyPr>
          <a:lstStyle/>
          <a:p>
            <a:r>
              <a:rPr lang="en-US" dirty="0"/>
              <a:t>Consult your local health department</a:t>
            </a:r>
          </a:p>
          <a:p>
            <a:r>
              <a:rPr lang="en-US" dirty="0"/>
              <a:t>Ensure symptomatic patients are on appropriate transmission based precautions when in the facility</a:t>
            </a:r>
          </a:p>
          <a:p>
            <a:r>
              <a:rPr lang="en-US" dirty="0"/>
              <a:t>Ensure sick staff are excluded</a:t>
            </a:r>
          </a:p>
          <a:p>
            <a:r>
              <a:rPr lang="en-US" dirty="0"/>
              <a:t>Contact investigation to determine exposed healthcare workers or patients- the local health department can help you</a:t>
            </a:r>
          </a:p>
          <a:p>
            <a:r>
              <a:rPr lang="en-US" dirty="0"/>
              <a:t>Exclusions as appropriate for healthcare workers with medium - high risk exposures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9321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4634" y="1513489"/>
            <a:ext cx="7408115" cy="3323343"/>
          </a:xfrm>
        </p:spPr>
        <p:txBody>
          <a:bodyPr>
            <a:noAutofit/>
          </a:bodyPr>
          <a:lstStyle/>
          <a:p>
            <a:r>
              <a:rPr lang="en-US" sz="2000" dirty="0"/>
              <a:t>MDH Novel Coronavirus: </a:t>
            </a:r>
            <a:r>
              <a:rPr lang="en-US" sz="2000" dirty="0">
                <a:hlinkClick r:id="rId3"/>
              </a:rPr>
              <a:t>http://health.maryland.gov/coronavirus</a:t>
            </a:r>
            <a:endParaRPr lang="en-US" sz="2000" dirty="0"/>
          </a:p>
          <a:p>
            <a:r>
              <a:rPr lang="en-US" sz="2000" dirty="0"/>
              <a:t>MDH Laboratory Coronavirus: </a:t>
            </a:r>
            <a:r>
              <a:rPr lang="en-US" sz="2000" dirty="0">
                <a:hlinkClick r:id="rId4"/>
              </a:rPr>
              <a:t>https://health.maryland.gov/laboratories/Pages/Novel-Coronavirus.aspx</a:t>
            </a:r>
            <a:endParaRPr lang="en-US" sz="2000" dirty="0"/>
          </a:p>
          <a:p>
            <a:r>
              <a:rPr lang="en-US" sz="2000" dirty="0"/>
              <a:t>COVID-19 People at risk                                    </a:t>
            </a:r>
            <a:r>
              <a:rPr lang="en-US" sz="2000" dirty="0">
                <a:hlinkClick r:id="rId5"/>
              </a:rPr>
              <a:t>https://www.cdc.gov/coronavirus/2019-ncov/specific-groups/high-risk-complications.html</a:t>
            </a:r>
            <a:endParaRPr lang="en-US" sz="2000" dirty="0"/>
          </a:p>
          <a:p>
            <a:r>
              <a:rPr lang="en-US" sz="2000" dirty="0"/>
              <a:t>CDC Guidance for Infection Control </a:t>
            </a:r>
            <a:r>
              <a:rPr lang="en-US" sz="2000" dirty="0">
                <a:hlinkClick r:id="rId6"/>
              </a:rPr>
              <a:t>https://www.cdc.gov/coronavirus/2019-nCoV/infection-control.html</a:t>
            </a:r>
            <a:endParaRPr lang="en-US" sz="2000" dirty="0"/>
          </a:p>
          <a:p>
            <a:r>
              <a:rPr lang="en-US" sz="2000" dirty="0"/>
              <a:t>EPA List N Disinfectants with COVID-19 claim </a:t>
            </a:r>
            <a:r>
              <a:rPr lang="en-US" sz="2000" dirty="0">
                <a:hlinkClick r:id="rId7"/>
              </a:rPr>
              <a:t>https://www.epa.gov/pesticide-registration/list-n-disinfectants-use-against-sars-cov-2</a:t>
            </a:r>
            <a:endParaRPr lang="en-US" sz="2000" dirty="0"/>
          </a:p>
          <a:p>
            <a:r>
              <a:rPr lang="en-US" sz="2000" dirty="0"/>
              <a:t>Conserving PPE </a:t>
            </a:r>
            <a:r>
              <a:rPr lang="en-US" sz="2000" dirty="0">
                <a:hlinkClick r:id="rId8"/>
              </a:rPr>
              <a:t>https://www.cdc.gov/coronavirus/2019-ncov/hcp/ppe-strategy/index.html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E1A8-99A0-BE4B-B404-CE990ED5FA0C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0753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8BB4C3-FC6C-4B0E-A586-0CB80AEB9EA8}"/>
              </a:ext>
            </a:extLst>
          </p:cNvPr>
          <p:cNvSpPr txBox="1"/>
          <p:nvPr/>
        </p:nvSpPr>
        <p:spPr>
          <a:xfrm>
            <a:off x="537187" y="2659116"/>
            <a:ext cx="7208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Email : mdh.ipcovid@Maryland.gov </a:t>
            </a:r>
          </a:p>
        </p:txBody>
      </p:sp>
    </p:spTree>
    <p:extLst>
      <p:ext uri="{BB962C8B-B14F-4D97-AF65-F5344CB8AC3E}">
        <p14:creationId xmlns:p14="http://schemas.microsoft.com/office/powerpoint/2010/main" val="448033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>
            <a:extLst>
              <a:ext uri="{FF2B5EF4-FFF2-40B4-BE49-F238E27FC236}">
                <a16:creationId xmlns:a16="http://schemas.microsoft.com/office/drawing/2014/main" id="{95068D90-2223-554F-83EB-3DA22DCE4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 Agenda </a:t>
            </a:r>
          </a:p>
        </p:txBody>
      </p:sp>
      <p:sp>
        <p:nvSpPr>
          <p:cNvPr id="35" name="Content Placeholder 34">
            <a:extLst>
              <a:ext uri="{FF2B5EF4-FFF2-40B4-BE49-F238E27FC236}">
                <a16:creationId xmlns:a16="http://schemas.microsoft.com/office/drawing/2014/main" id="{423F0F17-B5DA-004F-8EFE-172BCD600A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449" y="1910227"/>
            <a:ext cx="6063198" cy="4351338"/>
          </a:xfrm>
        </p:spPr>
        <p:txBody>
          <a:bodyPr>
            <a:normAutofit/>
          </a:bodyPr>
          <a:lstStyle/>
          <a:p>
            <a:r>
              <a:rPr lang="en-US" dirty="0"/>
              <a:t>Review current situation of COVID-19</a:t>
            </a:r>
          </a:p>
          <a:p>
            <a:r>
              <a:rPr lang="en-US" dirty="0"/>
              <a:t>Updated Guidance</a:t>
            </a:r>
          </a:p>
          <a:p>
            <a:r>
              <a:rPr lang="en-US" dirty="0"/>
              <a:t>Questions and Answers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04A58E-229C-204C-8FFC-82A24FCFF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2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https://globalbiodefense.com/wp-content/uploads/2020/02/novel-coronavirus-covid-19-sars-cov-2-1024x8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647" y="1782501"/>
            <a:ext cx="5807353" cy="494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8608968" y="1455795"/>
            <a:ext cx="3583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333333"/>
                </a:solidFill>
                <a:latin typeface="Droid Serif"/>
              </a:rPr>
              <a:t>Picture Courtesy of NIAID-RML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412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>
            <a:extLst>
              <a:ext uri="{FF2B5EF4-FFF2-40B4-BE49-F238E27FC236}">
                <a16:creationId xmlns:a16="http://schemas.microsoft.com/office/drawing/2014/main" id="{95068D90-2223-554F-83EB-3DA22DCE4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186" y="158371"/>
            <a:ext cx="10515600" cy="994949"/>
          </a:xfrm>
        </p:spPr>
        <p:txBody>
          <a:bodyPr/>
          <a:lstStyle/>
          <a:p>
            <a:r>
              <a:rPr lang="en-US" dirty="0"/>
              <a:t>COVID-19 Global Situation Summary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04A58E-229C-204C-8FFC-82A24FCFF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3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B782E8-74A2-48E4-A9C1-F64E59A7BE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186" y="1073967"/>
            <a:ext cx="11037594" cy="578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734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U.S.: COVID-19 Cases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195" y="2174154"/>
            <a:ext cx="4965539" cy="4585665"/>
          </a:xfrm>
        </p:spPr>
        <p:txBody>
          <a:bodyPr>
            <a:normAutofit fontScale="25000" lnSpcReduction="20000"/>
          </a:bodyPr>
          <a:lstStyle/>
          <a:p>
            <a:r>
              <a:rPr lang="en-US" sz="11200" dirty="0"/>
              <a:t>632,548 Confirmed Cases</a:t>
            </a:r>
          </a:p>
          <a:p>
            <a:pPr lvl="1"/>
            <a:r>
              <a:rPr lang="en-US" sz="10800" dirty="0"/>
              <a:t>6,814 Travel-related cases</a:t>
            </a:r>
          </a:p>
          <a:p>
            <a:pPr lvl="1"/>
            <a:r>
              <a:rPr lang="en-US" sz="11200" dirty="0"/>
              <a:t>14,728 Close contact</a:t>
            </a:r>
          </a:p>
          <a:p>
            <a:pPr lvl="1"/>
            <a:r>
              <a:rPr lang="en-US" sz="11200" dirty="0"/>
              <a:t>611,006 “Under investigation”</a:t>
            </a:r>
          </a:p>
          <a:p>
            <a:r>
              <a:rPr lang="en-US" sz="11200" dirty="0"/>
              <a:t>31071 total deaths</a:t>
            </a:r>
          </a:p>
          <a:p>
            <a:r>
              <a:rPr lang="en-US" sz="11200" dirty="0"/>
              <a:t>55 states and territories reporting </a:t>
            </a:r>
          </a:p>
          <a:p>
            <a:pPr marL="0" indent="0">
              <a:buNone/>
            </a:pPr>
            <a:endParaRPr lang="en-US" sz="11200" dirty="0"/>
          </a:p>
          <a:p>
            <a:pPr marL="0" indent="0">
              <a:buNone/>
            </a:pPr>
            <a:r>
              <a:rPr lang="en-US" sz="6400" dirty="0"/>
              <a:t>Source: </a:t>
            </a:r>
            <a:r>
              <a:rPr lang="en-US" sz="6400" dirty="0">
                <a:hlinkClick r:id="rId3"/>
              </a:rPr>
              <a:t>www.cdc.gov</a:t>
            </a:r>
            <a:r>
              <a:rPr lang="en-US" sz="6400" dirty="0"/>
              <a:t>, accessed April 17th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E1A8-99A0-BE4B-B404-CE990ED5FA0C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A175C3-0D2D-4FB3-92A6-F3C05F7F10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2188" y="1965815"/>
            <a:ext cx="6775173" cy="310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98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D4B5C-5356-4659-B8E6-4BD2A7E1D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937" y="596349"/>
            <a:ext cx="10515600" cy="994949"/>
          </a:xfrm>
        </p:spPr>
        <p:txBody>
          <a:bodyPr/>
          <a:lstStyle/>
          <a:p>
            <a:r>
              <a:rPr lang="en-US" dirty="0"/>
              <a:t>Maryland: COVID-19 Cases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13527-FAFF-41F7-87BA-840492DDE1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3173" y="-563159"/>
            <a:ext cx="5347014" cy="151228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2400" dirty="0">
                <a:hlinkClick r:id="rId3"/>
              </a:rPr>
              <a:t>http://health.maryland.gov/coronavirus</a:t>
            </a:r>
            <a:endParaRPr lang="en-US" sz="2400" dirty="0"/>
          </a:p>
          <a:p>
            <a:pPr marL="0" indent="0">
              <a:buNone/>
            </a:pPr>
            <a:r>
              <a:rPr lang="en-US" sz="1800" i="1" dirty="0"/>
              <a:t>Data current as of April 9, 2020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CF44BC-4DEB-4FDE-A32A-02506982F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E1A8-99A0-BE4B-B404-CE990ED5FA0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27D753-1FAD-4730-90E7-BD9CC53892B5}"/>
              </a:ext>
            </a:extLst>
          </p:cNvPr>
          <p:cNvSpPr txBox="1"/>
          <p:nvPr/>
        </p:nvSpPr>
        <p:spPr>
          <a:xfrm>
            <a:off x="537186" y="1688934"/>
            <a:ext cx="40957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Cases</a:t>
            </a:r>
            <a:r>
              <a:rPr lang="en-US" dirty="0"/>
              <a:t>: </a:t>
            </a:r>
            <a:r>
              <a:rPr lang="en-US" sz="2800" dirty="0"/>
              <a:t>11,572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788 new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Deaths: 425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Hospitalizations: 6216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161 new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F658DB-5B1F-4551-8FA6-26BEBC3F0F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5667" y="1688934"/>
            <a:ext cx="6698038" cy="410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875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DC73-4083-4EB2-9EE1-F3688F678C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53C7A1-FDC1-4185-93F6-3622C8E01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40F516-FB75-41C6-B824-776899772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673" y="572971"/>
            <a:ext cx="8545167" cy="586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301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3C298-B523-4A5E-89E1-A08079F40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Updated Return to Work Guidance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0454B-393D-41F2-8874-BE77224BC2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1575" y="1500505"/>
            <a:ext cx="10071652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For Healthcare Workers</a:t>
            </a:r>
          </a:p>
          <a:p>
            <a:pPr lvl="1"/>
            <a:r>
              <a:rPr lang="en-US" dirty="0"/>
              <a:t>Prefer test based strategy</a:t>
            </a:r>
          </a:p>
          <a:p>
            <a:pPr lvl="2"/>
            <a:r>
              <a:rPr lang="en-US" dirty="0"/>
              <a:t>72 hours after fever resolution, improving symptoms</a:t>
            </a:r>
          </a:p>
          <a:p>
            <a:pPr lvl="2"/>
            <a:r>
              <a:rPr lang="en-US" dirty="0"/>
              <a:t>2 negative COVID-19 tests at least 24 hours apart</a:t>
            </a:r>
          </a:p>
          <a:p>
            <a:pPr lvl="1"/>
            <a:r>
              <a:rPr lang="en-US" dirty="0"/>
              <a:t>If test based is not available, symptom based strategy is acceptable	</a:t>
            </a:r>
          </a:p>
          <a:p>
            <a:pPr lvl="2"/>
            <a:r>
              <a:rPr lang="en-US" dirty="0"/>
              <a:t>72 hours after fever resolution, improving symptoms</a:t>
            </a:r>
          </a:p>
          <a:p>
            <a:pPr lvl="2"/>
            <a:r>
              <a:rPr lang="en-US" dirty="0"/>
              <a:t>7 days after symptom onset</a:t>
            </a:r>
          </a:p>
          <a:p>
            <a:pPr lvl="1"/>
            <a:r>
              <a:rPr lang="en-US" dirty="0"/>
              <a:t>When returning to work, HCW should avoid caring for severe immunocompromised patients until symptoms are completely resolved or 14 days after onset (whichever is later)</a:t>
            </a:r>
          </a:p>
          <a:p>
            <a:r>
              <a:rPr lang="en-US" dirty="0"/>
              <a:t>For everyone else (Non-healthcare workers)</a:t>
            </a:r>
          </a:p>
          <a:p>
            <a:pPr lvl="1"/>
            <a:r>
              <a:rPr lang="en-US" dirty="0"/>
              <a:t>Symptom based strategy</a:t>
            </a:r>
          </a:p>
          <a:p>
            <a:r>
              <a:rPr lang="en-US" dirty="0"/>
              <a:t>For all asymptomatic people</a:t>
            </a:r>
          </a:p>
          <a:p>
            <a:pPr lvl="1"/>
            <a:r>
              <a:rPr lang="en-US" dirty="0"/>
              <a:t>Exclude for 10 days after the positive test</a:t>
            </a:r>
          </a:p>
          <a:p>
            <a:pPr lvl="2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0B1687-BFC2-4F0F-81B7-52A851943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4B3383-C564-41FE-9A24-2293F00DA0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567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D01FB-2E17-4831-90A8-E18563271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Staff Exclusion Updates: Exposures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56A9E3-428A-4B3D-B5F4-9FF7701DBE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CDC Guidance 4/15</a:t>
            </a:r>
          </a:p>
          <a:p>
            <a:r>
              <a:rPr lang="en-US" dirty="0"/>
              <a:t>“Given the ongoing transmission of COVID-19 in communities across the United States and the role that asymptomatic and pre-symptomatic individuals with COVID-19 play in transmission, the feasibility and benefits of formal contact tracing for exposures in healthcare settings are likely limited”</a:t>
            </a:r>
          </a:p>
          <a:p>
            <a:r>
              <a:rPr lang="en-US" dirty="0"/>
              <a:t>“Healthcare facilities should consider foregoing contact tracing for exposures in a healthcare setting in favor of universal source control for healthcare personnel (HCP) and screening for fever and symptoms of COVID-19 before every shift.”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7A55D-E677-4DBD-953D-FDD1BD0F6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CF26FA-2472-426B-A38E-47ACF44080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830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52DBD-DF9B-4A27-A6D6-D6C44B908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Staff Exclusion Updates: Exposure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C8853-3488-4A69-839E-037950D0D3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other words:</a:t>
            </a:r>
          </a:p>
          <a:p>
            <a:pPr lvl="1"/>
            <a:r>
              <a:rPr lang="en-US" dirty="0"/>
              <a:t>Staff who have been in close contact with a COVID-19 positive case SHOULD NOT be excluded from work</a:t>
            </a:r>
          </a:p>
          <a:p>
            <a:pPr lvl="2"/>
            <a:r>
              <a:rPr lang="en-US" dirty="0"/>
              <a:t>Work contacts</a:t>
            </a:r>
          </a:p>
          <a:p>
            <a:pPr lvl="2"/>
            <a:r>
              <a:rPr lang="en-US" dirty="0"/>
              <a:t>Household contacts</a:t>
            </a:r>
          </a:p>
          <a:p>
            <a:pPr lvl="1"/>
            <a:r>
              <a:rPr lang="en-US" dirty="0"/>
              <a:t>Instead, practice universal masking</a:t>
            </a:r>
          </a:p>
          <a:p>
            <a:pPr lvl="2"/>
            <a:r>
              <a:rPr lang="en-US" dirty="0"/>
              <a:t>May be cloth or home made masks</a:t>
            </a:r>
          </a:p>
          <a:p>
            <a:pPr lvl="2"/>
            <a:r>
              <a:rPr lang="en-US" dirty="0"/>
              <a:t>Staff and clients/patients should be masked</a:t>
            </a:r>
          </a:p>
          <a:p>
            <a:pPr lvl="2"/>
            <a:r>
              <a:rPr lang="en-US" dirty="0"/>
              <a:t>Provide bandannas or washable masks to clients who may not have their own (use once and launder)</a:t>
            </a:r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03A262-82F4-477F-AA55-CA247A978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E6D-5C38-C543-B8AD-F8110668FDF9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766B5D-8134-463E-B48D-2855730247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046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DH Pallett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_dlc_DocId xmlns="ae11c9cb-2fb3-48a9-a3de-44d271d4d967">XU3ZTANQY7VJ-84-2042</_dlc_DocId>
    <_dlc_DocIdUrl xmlns="ae11c9cb-2fb3-48a9-a3de-44d271d4d967">
      <Url>http://ad_prodspapp1:9656/_layouts/DocIdRedir.aspx?ID=XU3ZTANQY7VJ-84-2042</Url>
      <Description>XU3ZTANQY7VJ-84-2042</Description>
    </_dlc_DocIdUrl>
    <_dlc_DocIdPersistId xmlns="ae11c9cb-2fb3-48a9-a3de-44d271d4d967">false</_dlc_DocIdPersistI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7E29B6D5AFBB4A9CD8686693259D47" ma:contentTypeVersion="2" ma:contentTypeDescription="Create a new document." ma:contentTypeScope="" ma:versionID="d0a3a6f6a546dc13620b1e36d1fe8566">
  <xsd:schema xmlns:xsd="http://www.w3.org/2001/XMLSchema" xmlns:xs="http://www.w3.org/2001/XMLSchema" xmlns:p="http://schemas.microsoft.com/office/2006/metadata/properties" xmlns:ns1="http://schemas.microsoft.com/sharepoint/v3" xmlns:ns2="ae11c9cb-2fb3-48a9-a3de-44d271d4d967" targetNamespace="http://schemas.microsoft.com/office/2006/metadata/properties" ma:root="true" ma:fieldsID="138f356b6f86a71188da409ad6cefe44" ns1:_="" ns2:_="">
    <xsd:import namespace="http://schemas.microsoft.com/sharepoint/v3"/>
    <xsd:import namespace="ae11c9cb-2fb3-48a9-a3de-44d271d4d96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12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11c9cb-2fb3-48a9-a3de-44d271d4d96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771A66D-7F65-4719-881A-86357F7246CF}"/>
</file>

<file path=customXml/itemProps2.xml><?xml version="1.0" encoding="utf-8"?>
<ds:datastoreItem xmlns:ds="http://schemas.openxmlformats.org/officeDocument/2006/customXml" ds:itemID="{7C62A415-F474-4C89-A178-F6AD36C66FC6}"/>
</file>

<file path=customXml/itemProps3.xml><?xml version="1.0" encoding="utf-8"?>
<ds:datastoreItem xmlns:ds="http://schemas.openxmlformats.org/officeDocument/2006/customXml" ds:itemID="{659AB5D5-ACA3-4470-857F-4F53B6DD5801}"/>
</file>

<file path=customXml/itemProps4.xml><?xml version="1.0" encoding="utf-8"?>
<ds:datastoreItem xmlns:ds="http://schemas.openxmlformats.org/officeDocument/2006/customXml" ds:itemID="{8DF3B9D6-B89C-4735-AE5F-9A5990F713C7}"/>
</file>

<file path=docProps/app.xml><?xml version="1.0" encoding="utf-8"?>
<Properties xmlns="http://schemas.openxmlformats.org/officeDocument/2006/extended-properties" xmlns:vt="http://schemas.openxmlformats.org/officeDocument/2006/docPropsVTypes">
  <TotalTime>8289</TotalTime>
  <Words>709</Words>
  <Application>Microsoft Office PowerPoint</Application>
  <PresentationFormat>Widescreen</PresentationFormat>
  <Paragraphs>102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Droid Serif</vt:lpstr>
      <vt:lpstr>Office Theme</vt:lpstr>
      <vt:lpstr>Maryland Situation Update on  Coronavirus Disease (COVID-19) for BHA</vt:lpstr>
      <vt:lpstr>Call Agenda </vt:lpstr>
      <vt:lpstr>COVID-19 Global Situation Summary</vt:lpstr>
      <vt:lpstr>U.S.: COVID-19 Cases</vt:lpstr>
      <vt:lpstr>Maryland: COVID-19 Cases </vt:lpstr>
      <vt:lpstr>PowerPoint Presentation</vt:lpstr>
      <vt:lpstr>Updated Return to Work Guidance </vt:lpstr>
      <vt:lpstr>Staff Exclusion Updates: Exposures</vt:lpstr>
      <vt:lpstr>Staff Exclusion Updates: Exposure </vt:lpstr>
      <vt:lpstr>How to use Universal Masking</vt:lpstr>
      <vt:lpstr>General Infection Control </vt:lpstr>
      <vt:lpstr>Steps to Responding to a COVID-19 Case</vt:lpstr>
      <vt:lpstr>Resources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Maureen C. Regan -MDH-</dc:creator>
  <cp:lastModifiedBy>Kimberly Jones</cp:lastModifiedBy>
  <cp:revision>281</cp:revision>
  <cp:lastPrinted>2020-02-04T16:27:31Z</cp:lastPrinted>
  <dcterms:created xsi:type="dcterms:W3CDTF">2018-02-09T13:05:01Z</dcterms:created>
  <dcterms:modified xsi:type="dcterms:W3CDTF">2020-04-23T14:41:12Z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0x010100D27E29B6D5AFBB4A9CD8686693259D47</vt:lpwstr>
  </property>
  <property fmtid="{D5CDD505-2E9C-101B-9397-08002B2CF9AE}" pid="3" name="_dlc_DocIdItemGuid">
    <vt:lpwstr>c19706e4-e085-4848-8cb3-474c86bff365</vt:lpwstr>
  </property>
  <property fmtid="{D5CDD505-2E9C-101B-9397-08002B2CF9AE}" pid="4" name="Order">
    <vt:r8>204200</vt:r8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SourceUrl">
    <vt:lpwstr/>
  </property>
  <property fmtid="{D5CDD505-2E9C-101B-9397-08002B2CF9AE}" pid="9" name="_SharedFileIndex">
    <vt:lpwstr/>
  </property>
</Properties>
</file>