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313" r:id="rId3"/>
    <p:sldId id="339" r:id="rId4"/>
    <p:sldId id="340" r:id="rId5"/>
    <p:sldId id="342" r:id="rId6"/>
    <p:sldId id="359" r:id="rId7"/>
    <p:sldId id="357" r:id="rId8"/>
    <p:sldId id="361" r:id="rId9"/>
    <p:sldId id="362" r:id="rId10"/>
    <p:sldId id="360" r:id="rId11"/>
    <p:sldId id="353" r:id="rId12"/>
    <p:sldId id="297" r:id="rId13"/>
    <p:sldId id="274" r:id="rId1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F810"/>
    <a:srgbClr val="F94DE0"/>
    <a:srgbClr val="C40E3E"/>
    <a:srgbClr val="9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68" autoAdjust="0"/>
    <p:restoredTop sz="87350" autoAdjust="0"/>
  </p:normalViewPr>
  <p:slideViewPr>
    <p:cSldViewPr snapToGrid="0" snapToObjects="1">
      <p:cViewPr varScale="1">
        <p:scale>
          <a:sx n="98" d="100"/>
          <a:sy n="98" d="100"/>
        </p:scale>
        <p:origin x="15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C80779F-2152-C84C-A2C2-FD36C5CC5AAE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368579C-EAC7-0B4D-AE5F-5E3A5B26F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0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51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98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08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96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366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96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77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01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1771F8B-A6AA-4C49-A351-1C54F3623C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" r="1406"/>
          <a:stretch/>
        </p:blipFill>
        <p:spPr>
          <a:xfrm>
            <a:off x="0" y="-314075"/>
            <a:ext cx="12192000" cy="74861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960F7A-981E-2849-A4A6-FFB20B3D6491}"/>
              </a:ext>
            </a:extLst>
          </p:cNvPr>
          <p:cNvSpPr/>
          <p:nvPr userDrawn="1"/>
        </p:nvSpPr>
        <p:spPr>
          <a:xfrm>
            <a:off x="0" y="1705295"/>
            <a:ext cx="12192000" cy="426883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7FB37E-432E-7A4F-B863-4B75CE2DBB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61"/>
          <a:stretch/>
        </p:blipFill>
        <p:spPr>
          <a:xfrm>
            <a:off x="-610" y="1701110"/>
            <a:ext cx="12191998" cy="105420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C69780-856D-8549-AC32-E37E32DB0D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81"/>
          <a:stretch/>
        </p:blipFill>
        <p:spPr>
          <a:xfrm>
            <a:off x="-612" y="5953810"/>
            <a:ext cx="12192000" cy="6095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F033F58-E2FE-0347-BD76-12FAE70FF602}"/>
              </a:ext>
            </a:extLst>
          </p:cNvPr>
          <p:cNvSpPr/>
          <p:nvPr userDrawn="1"/>
        </p:nvSpPr>
        <p:spPr>
          <a:xfrm>
            <a:off x="-612" y="1806530"/>
            <a:ext cx="12192612" cy="4147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EC1CAE-181F-AE45-82F8-A14FDE796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3694" y="2645487"/>
            <a:ext cx="9144000" cy="1338567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AB1C7E-8E53-164B-8983-F17A528253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210379"/>
            <a:ext cx="9144000" cy="387626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C40E3E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presenter name, title, office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8BAC13-88FE-C64F-96CA-64033FB21D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24000" y="4777462"/>
            <a:ext cx="9144000" cy="366713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C40E3E"/>
                </a:solidFill>
              </a:defRPr>
            </a:lvl1pPr>
          </a:lstStyle>
          <a:p>
            <a:pPr lvl="0"/>
            <a:r>
              <a:rPr lang="en-US" dirty="0"/>
              <a:t>Click to add date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1337298-74C7-D143-9804-A644D0613C8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76" y="266296"/>
            <a:ext cx="1636624" cy="132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5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8AD7A-692D-214C-B1E6-40FF2519FA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819F98-A45F-E94A-B7CD-C1136BEA9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7C9E59-65FE-C340-86D6-CB8875869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hape 99">
            <a:extLst>
              <a:ext uri="{FF2B5EF4-FFF2-40B4-BE49-F238E27FC236}">
                <a16:creationId xmlns:a16="http://schemas.microsoft.com/office/drawing/2014/main" id="{4878ACEC-C273-FC42-8FF0-6A137603AC86}"/>
              </a:ext>
            </a:extLst>
          </p:cNvPr>
          <p:cNvCxnSpPr>
            <a:cxnSpLocks/>
          </p:cNvCxnSpPr>
          <p:nvPr userDrawn="1"/>
        </p:nvCxnSpPr>
        <p:spPr>
          <a:xfrm>
            <a:off x="983837" y="1582071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540285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A64AD5-665A-C744-89D9-40F741E5C759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4136C4-AA83-DE43-BE00-E228E3F2B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193CF-F9DC-B44A-A876-F2CFF6544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hape 99">
            <a:extLst>
              <a:ext uri="{FF2B5EF4-FFF2-40B4-BE49-F238E27FC236}">
                <a16:creationId xmlns:a16="http://schemas.microsoft.com/office/drawing/2014/main" id="{784700B9-E3D3-064D-B1E6-41202D9F58D4}"/>
              </a:ext>
            </a:extLst>
          </p:cNvPr>
          <p:cNvCxnSpPr>
            <a:cxnSpLocks/>
          </p:cNvCxnSpPr>
          <p:nvPr userDrawn="1"/>
        </p:nvCxnSpPr>
        <p:spPr>
          <a:xfrm>
            <a:off x="9263518" y="365125"/>
            <a:ext cx="0" cy="5246535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64768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9F195-B40D-0E4C-B1D2-11C6A5EE0C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6349"/>
            <a:ext cx="10515600" cy="994949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71D74-B903-E740-B842-E2BB1355D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2148" y="1825625"/>
            <a:ext cx="10071652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AB431-9F66-664E-9CD0-ED4F8EA2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7186" y="6253165"/>
            <a:ext cx="543338" cy="365125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275CE6D-5C38-C543-B8AD-F8110668FDF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F4DEA67-6A4F-9649-A24B-C40F247C0A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4583" y="362022"/>
            <a:ext cx="10469217" cy="343659"/>
          </a:xfrm>
        </p:spPr>
        <p:txBody>
          <a:bodyPr>
            <a:noAutofit/>
          </a:bodyPr>
          <a:lstStyle>
            <a:lvl1pPr marL="0" indent="0">
              <a:buNone/>
              <a:defRPr sz="2200" i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Chapter Reference: Title</a:t>
            </a:r>
          </a:p>
        </p:txBody>
      </p:sp>
      <p:cxnSp>
        <p:nvCxnSpPr>
          <p:cNvPr id="7" name="Shape 99">
            <a:extLst>
              <a:ext uri="{FF2B5EF4-FFF2-40B4-BE49-F238E27FC236}">
                <a16:creationId xmlns:a16="http://schemas.microsoft.com/office/drawing/2014/main" id="{C09A3890-68F3-4E4F-B626-7285D1AA9403}"/>
              </a:ext>
            </a:extLst>
          </p:cNvPr>
          <p:cNvCxnSpPr>
            <a:cxnSpLocks/>
          </p:cNvCxnSpPr>
          <p:nvPr userDrawn="1"/>
        </p:nvCxnSpPr>
        <p:spPr>
          <a:xfrm>
            <a:off x="983837" y="1469337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65534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2F32DB1-E964-D44B-9D97-3CEFD7EBC5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10139" y="3575637"/>
            <a:ext cx="10581860" cy="569913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4000" i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Chapter Intro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A0465EC-8468-8947-A27C-8FA981D39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0138" y="4162495"/>
            <a:ext cx="10581861" cy="76421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55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Chapter Title</a:t>
            </a:r>
          </a:p>
        </p:txBody>
      </p:sp>
      <p:cxnSp>
        <p:nvCxnSpPr>
          <p:cNvPr id="7" name="Shape 99">
            <a:extLst>
              <a:ext uri="{FF2B5EF4-FFF2-40B4-BE49-F238E27FC236}">
                <a16:creationId xmlns:a16="http://schemas.microsoft.com/office/drawing/2014/main" id="{94E87B3F-A490-CE4B-89E0-18FC29BB5205}"/>
              </a:ext>
            </a:extLst>
          </p:cNvPr>
          <p:cNvCxnSpPr>
            <a:cxnSpLocks/>
          </p:cNvCxnSpPr>
          <p:nvPr userDrawn="1"/>
        </p:nvCxnSpPr>
        <p:spPr>
          <a:xfrm>
            <a:off x="1610139" y="4225063"/>
            <a:ext cx="10581861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796408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B2FD7-958A-0C45-B087-7DDC509F8C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D793A9-78D0-DB44-9842-DF34C4F56FC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850A2-0FAF-1F4F-9CFE-2458DCD44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hape 99">
            <a:extLst>
              <a:ext uri="{FF2B5EF4-FFF2-40B4-BE49-F238E27FC236}">
                <a16:creationId xmlns:a16="http://schemas.microsoft.com/office/drawing/2014/main" id="{973325D0-1E67-7343-83E5-FA2188290DAA}"/>
              </a:ext>
            </a:extLst>
          </p:cNvPr>
          <p:cNvCxnSpPr>
            <a:cxnSpLocks/>
          </p:cNvCxnSpPr>
          <p:nvPr userDrawn="1"/>
        </p:nvCxnSpPr>
        <p:spPr>
          <a:xfrm>
            <a:off x="831850" y="4589463"/>
            <a:ext cx="11360150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887514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FAF1C-2FEF-6242-ABE9-7D70C8595B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26BE8-82C8-4142-AE0F-CE6E9BD0AD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2758" y="1825625"/>
            <a:ext cx="483704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BD5BAE-18FF-7744-943F-AF45199498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D9767-8F21-2644-BB12-1DA08EE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hape 99">
            <a:extLst>
              <a:ext uri="{FF2B5EF4-FFF2-40B4-BE49-F238E27FC236}">
                <a16:creationId xmlns:a16="http://schemas.microsoft.com/office/drawing/2014/main" id="{83DE70EB-F425-BB4F-89B5-AA119946A7DC}"/>
              </a:ext>
            </a:extLst>
          </p:cNvPr>
          <p:cNvCxnSpPr>
            <a:cxnSpLocks/>
          </p:cNvCxnSpPr>
          <p:nvPr userDrawn="1"/>
        </p:nvCxnSpPr>
        <p:spPr>
          <a:xfrm>
            <a:off x="983837" y="1569545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95656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7DC57-EA5D-8A44-945E-B158D9524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C1A9C-F576-4A47-A383-5DE1DD2F6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3EC18-C9B1-7F4B-BFEA-54F523EF74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A4D5A-5DB2-484D-88C8-A024BBC26A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4C890A-252B-B348-84D8-D857DB0A8D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C7B4F-6D0B-904C-9885-7CB0869B0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hape 99">
            <a:extLst>
              <a:ext uri="{FF2B5EF4-FFF2-40B4-BE49-F238E27FC236}">
                <a16:creationId xmlns:a16="http://schemas.microsoft.com/office/drawing/2014/main" id="{66AD6D74-344E-A54C-9A0C-D9987DFF3753}"/>
              </a:ext>
            </a:extLst>
          </p:cNvPr>
          <p:cNvCxnSpPr>
            <a:cxnSpLocks/>
          </p:cNvCxnSpPr>
          <p:nvPr userDrawn="1"/>
        </p:nvCxnSpPr>
        <p:spPr>
          <a:xfrm>
            <a:off x="983837" y="1469337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47946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F2EC0-F0AE-9445-A41E-5C87D776FB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83625D-A756-7F49-AB3B-3B19F7CAA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4" name="Shape 99">
            <a:extLst>
              <a:ext uri="{FF2B5EF4-FFF2-40B4-BE49-F238E27FC236}">
                <a16:creationId xmlns:a16="http://schemas.microsoft.com/office/drawing/2014/main" id="{D1908872-F504-B444-82AE-1560204653B7}"/>
              </a:ext>
            </a:extLst>
          </p:cNvPr>
          <p:cNvCxnSpPr>
            <a:cxnSpLocks/>
          </p:cNvCxnSpPr>
          <p:nvPr userDrawn="1"/>
        </p:nvCxnSpPr>
        <p:spPr>
          <a:xfrm>
            <a:off x="983837" y="1582071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09065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862F8-D10B-E844-A683-3AF7FD775A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C8119-9F97-154F-8D0D-877CCDE63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A595C8-2E13-E74D-B6BC-3FE67DB6A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58E6BD-2C0D-0948-8CA6-F12956A02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hape 99">
            <a:extLst>
              <a:ext uri="{FF2B5EF4-FFF2-40B4-BE49-F238E27FC236}">
                <a16:creationId xmlns:a16="http://schemas.microsoft.com/office/drawing/2014/main" id="{D27140A5-E15E-BD46-8584-067F29D9D83D}"/>
              </a:ext>
            </a:extLst>
          </p:cNvPr>
          <p:cNvCxnSpPr>
            <a:cxnSpLocks/>
          </p:cNvCxnSpPr>
          <p:nvPr userDrawn="1"/>
        </p:nvCxnSpPr>
        <p:spPr>
          <a:xfrm>
            <a:off x="839788" y="2069926"/>
            <a:ext cx="3932237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89433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E29B-A727-0242-95D3-50DD382B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502107-0DCE-174F-BD90-B7DDBC0C3C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D27ABF-7140-B846-BA0A-AD8307DE4A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C0212-3F5D-924C-8A51-77A9A144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hape 99">
            <a:extLst>
              <a:ext uri="{FF2B5EF4-FFF2-40B4-BE49-F238E27FC236}">
                <a16:creationId xmlns:a16="http://schemas.microsoft.com/office/drawing/2014/main" id="{E4F1C8B1-B262-B54D-A9C0-F0135C46D574}"/>
              </a:ext>
            </a:extLst>
          </p:cNvPr>
          <p:cNvCxnSpPr>
            <a:cxnSpLocks/>
          </p:cNvCxnSpPr>
          <p:nvPr userDrawn="1"/>
        </p:nvCxnSpPr>
        <p:spPr>
          <a:xfrm>
            <a:off x="839788" y="2069926"/>
            <a:ext cx="3932237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190300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754C78-7612-7841-8168-3168267AD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5739"/>
            <a:ext cx="10515600" cy="994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BDA34-773B-E24F-9795-67AB0AAAF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E610F-F9D8-EA47-B076-18F52BB0C4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8810" y="6231917"/>
            <a:ext cx="443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275CE6D-5C38-C543-B8AD-F8110668FDF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73610A-5E58-E749-8E27-85C5693283B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170" y="5846548"/>
            <a:ext cx="2391950" cy="69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2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dc.gov/coronavirus/2019-ncov/hcp/ppe-strategy/index.html" TargetMode="External"/><Relationship Id="rId3" Type="http://schemas.openxmlformats.org/officeDocument/2006/relationships/hyperlink" Target="http://health.maryland.gov/coronavirus" TargetMode="External"/><Relationship Id="rId7" Type="http://schemas.openxmlformats.org/officeDocument/2006/relationships/hyperlink" Target="https://www.epa.gov/pesticide-registration/list-n-disinfectants-use-against-sars-cov-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dc.gov/coronavirus/2019-nCoV/infection-control.html" TargetMode="External"/><Relationship Id="rId5" Type="http://schemas.openxmlformats.org/officeDocument/2006/relationships/hyperlink" Target="https://www.cdc.gov/coronavirus/2019-ncov/specific-groups/high-risk-complications.html" TargetMode="External"/><Relationship Id="rId4" Type="http://schemas.openxmlformats.org/officeDocument/2006/relationships/hyperlink" Target="https://health.maryland.gov/laboratories/Pages/Novel-Coronavirus.aspx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health.maryland.gov/coronaviru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175A1-2517-744F-9A8B-57E30E174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9347"/>
            <a:ext cx="9144000" cy="1629551"/>
          </a:xfrm>
        </p:spPr>
        <p:txBody>
          <a:bodyPr>
            <a:normAutofit fontScale="90000"/>
          </a:bodyPr>
          <a:lstStyle/>
          <a:p>
            <a:r>
              <a:rPr lang="en-US" dirty="0"/>
              <a:t>Maryland Situation Update on </a:t>
            </a:r>
            <a:br>
              <a:rPr lang="en-US" dirty="0"/>
            </a:br>
            <a:r>
              <a:rPr lang="en-US" dirty="0"/>
              <a:t>Coronavirus Disease (COVID-19)</a:t>
            </a:r>
            <a:br>
              <a:rPr lang="en-US" dirty="0"/>
            </a:br>
            <a:r>
              <a:rPr lang="en-US" dirty="0"/>
              <a:t>for BHA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CDE056D8-945A-4B48-A18A-58091677BC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9722"/>
            <a:ext cx="9144000" cy="1169437"/>
          </a:xfrm>
        </p:spPr>
        <p:txBody>
          <a:bodyPr>
            <a:normAutofit/>
          </a:bodyPr>
          <a:lstStyle/>
          <a:p>
            <a:pPr lvl="0"/>
            <a:r>
              <a:rPr lang="en-US" sz="2100" dirty="0"/>
              <a:t>Maryland Department of Health</a:t>
            </a:r>
          </a:p>
          <a:p>
            <a:pPr lvl="0"/>
            <a:r>
              <a:rPr lang="en-US" sz="2100" dirty="0"/>
              <a:t>Infectious Disease Epidemiology and Outbreak Response Bureau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BA006E-C594-466C-BCBE-4496AED2A4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April 10, 2020</a:t>
            </a:r>
          </a:p>
        </p:txBody>
      </p:sp>
    </p:spTree>
    <p:extLst>
      <p:ext uri="{BB962C8B-B14F-4D97-AF65-F5344CB8AC3E}">
        <p14:creationId xmlns:p14="http://schemas.microsoft.com/office/powerpoint/2010/main" val="3964148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71E43-4850-4F1A-B825-F6DB95975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Infection Control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C2F51-F4A9-4B26-9E91-1D5784CD9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Post signage encouraging respiratory etiquette and hand hygiene</a:t>
            </a:r>
          </a:p>
          <a:p>
            <a:r>
              <a:rPr lang="en-US" dirty="0"/>
              <a:t>Provide alcohol based hand rub through out the facility. </a:t>
            </a:r>
          </a:p>
          <a:p>
            <a:r>
              <a:rPr lang="en-US" dirty="0"/>
              <a:t>Ensure sinks are stocked with soap and paper towels for staff hand hygiene</a:t>
            </a:r>
          </a:p>
          <a:p>
            <a:r>
              <a:rPr lang="en-US" dirty="0"/>
              <a:t>Avoid any aerosol generating procedures</a:t>
            </a:r>
          </a:p>
          <a:p>
            <a:r>
              <a:rPr lang="en-US" dirty="0"/>
              <a:t>Supplies for hand hygiene and respiratory etiquette (tissues, waste receptacles, ABHR) should be available at each station for patient use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7AE5D3-5786-4A2D-BDD7-0C50DD2E8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687FA-6836-4740-95FA-A80685B11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75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Steps to Responding to a COVID-19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524" y="1746562"/>
            <a:ext cx="10071652" cy="4351338"/>
          </a:xfrm>
        </p:spPr>
        <p:txBody>
          <a:bodyPr>
            <a:normAutofit/>
          </a:bodyPr>
          <a:lstStyle/>
          <a:p>
            <a:r>
              <a:rPr lang="en-US" dirty="0"/>
              <a:t>Consult your local health department</a:t>
            </a:r>
          </a:p>
          <a:p>
            <a:r>
              <a:rPr lang="en-US" dirty="0"/>
              <a:t>Ensure symptomatic patients are on appropriate transmission based precautions when in the facility</a:t>
            </a:r>
          </a:p>
          <a:p>
            <a:r>
              <a:rPr lang="en-US" dirty="0"/>
              <a:t>Ensure sick staff are excluded</a:t>
            </a:r>
          </a:p>
          <a:p>
            <a:r>
              <a:rPr lang="en-US" dirty="0"/>
              <a:t>Contact investigation to determine exposed healthcare workers or patients- the local health department can help you</a:t>
            </a:r>
          </a:p>
          <a:p>
            <a:r>
              <a:rPr lang="en-US" dirty="0"/>
              <a:t>Exclusions as appropriate for healthcare workers with medium - high risk exposures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932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4634" y="1513489"/>
            <a:ext cx="7408115" cy="3323343"/>
          </a:xfrm>
        </p:spPr>
        <p:txBody>
          <a:bodyPr>
            <a:noAutofit/>
          </a:bodyPr>
          <a:lstStyle/>
          <a:p>
            <a:r>
              <a:rPr lang="en-US" sz="2000" dirty="0"/>
              <a:t>MDH Novel Coronavirus: </a:t>
            </a:r>
            <a:r>
              <a:rPr lang="en-US" sz="2000" dirty="0">
                <a:hlinkClick r:id="rId3"/>
              </a:rPr>
              <a:t>http://health.maryland.gov/coronavirus</a:t>
            </a:r>
            <a:endParaRPr lang="en-US" sz="2000" dirty="0"/>
          </a:p>
          <a:p>
            <a:r>
              <a:rPr lang="en-US" sz="2000" dirty="0"/>
              <a:t>MDH Laboratory Coronavirus: </a:t>
            </a:r>
            <a:r>
              <a:rPr lang="en-US" sz="2000" dirty="0">
                <a:hlinkClick r:id="rId4"/>
              </a:rPr>
              <a:t>https://health.maryland.gov/laboratories/Pages/Novel-Coronavirus.aspx</a:t>
            </a:r>
            <a:endParaRPr lang="en-US" sz="2000" dirty="0"/>
          </a:p>
          <a:p>
            <a:r>
              <a:rPr lang="en-US" sz="2000" dirty="0"/>
              <a:t>COVID-19 People at risk                                    </a:t>
            </a:r>
            <a:r>
              <a:rPr lang="en-US" sz="2000" dirty="0">
                <a:hlinkClick r:id="rId5"/>
              </a:rPr>
              <a:t>https://www.cdc.gov/coronavirus/2019-ncov/specific-groups/high-risk-complications.html</a:t>
            </a:r>
            <a:endParaRPr lang="en-US" sz="2000" dirty="0"/>
          </a:p>
          <a:p>
            <a:r>
              <a:rPr lang="en-US" sz="2000" dirty="0"/>
              <a:t>CDC Guidance for Infection Control </a:t>
            </a:r>
            <a:r>
              <a:rPr lang="en-US" sz="2000" dirty="0">
                <a:hlinkClick r:id="rId6"/>
              </a:rPr>
              <a:t>https://www.cdc.gov/coronavirus/2019-nCoV/infection-control.html</a:t>
            </a:r>
            <a:endParaRPr lang="en-US" sz="2000" dirty="0"/>
          </a:p>
          <a:p>
            <a:r>
              <a:rPr lang="en-US" sz="2000" dirty="0"/>
              <a:t>EPA List N Disinfectants with COVID-19 claim </a:t>
            </a:r>
            <a:r>
              <a:rPr lang="en-US" sz="2000" dirty="0">
                <a:hlinkClick r:id="rId7"/>
              </a:rPr>
              <a:t>https://www.epa.gov/pesticide-registration/list-n-disinfectants-use-against-sars-cov-2</a:t>
            </a:r>
            <a:endParaRPr lang="en-US" sz="2000" dirty="0"/>
          </a:p>
          <a:p>
            <a:r>
              <a:rPr lang="en-US" sz="2000" dirty="0"/>
              <a:t>Conserving PPE </a:t>
            </a:r>
            <a:r>
              <a:rPr lang="en-US" sz="2000" dirty="0">
                <a:hlinkClick r:id="rId8"/>
              </a:rPr>
              <a:t>https://www.cdc.gov/coronavirus/2019-ncov/hcp/ppe-strategy/index.html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E1A8-99A0-BE4B-B404-CE990ED5FA0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075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8BB4C3-FC6C-4B0E-A586-0CB80AEB9EA8}"/>
              </a:ext>
            </a:extLst>
          </p:cNvPr>
          <p:cNvSpPr txBox="1"/>
          <p:nvPr/>
        </p:nvSpPr>
        <p:spPr>
          <a:xfrm>
            <a:off x="537187" y="2659116"/>
            <a:ext cx="7208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Email : mdh.ipcovid@Maryland.gov </a:t>
            </a:r>
          </a:p>
        </p:txBody>
      </p:sp>
    </p:spTree>
    <p:extLst>
      <p:ext uri="{BB962C8B-B14F-4D97-AF65-F5344CB8AC3E}">
        <p14:creationId xmlns:p14="http://schemas.microsoft.com/office/powerpoint/2010/main" val="448033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95068D90-2223-554F-83EB-3DA22DCE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Agenda </a:t>
            </a:r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423F0F17-B5DA-004F-8EFE-172BCD600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449" y="1910227"/>
            <a:ext cx="6063198" cy="4351338"/>
          </a:xfrm>
        </p:spPr>
        <p:txBody>
          <a:bodyPr>
            <a:normAutofit/>
          </a:bodyPr>
          <a:lstStyle/>
          <a:p>
            <a:r>
              <a:rPr lang="en-US" dirty="0"/>
              <a:t>Review current situation of COVID-19</a:t>
            </a:r>
          </a:p>
          <a:p>
            <a:r>
              <a:rPr lang="en-US" dirty="0"/>
              <a:t>Updated Guidance</a:t>
            </a:r>
          </a:p>
          <a:p>
            <a:r>
              <a:rPr lang="en-US" dirty="0"/>
              <a:t>Questions and Answers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4A58E-229C-204C-8FFC-82A24FCF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2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globalbiodefense.com/wp-content/uploads/2020/02/novel-coronavirus-covid-19-sars-cov-2-1024x8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647" y="1782501"/>
            <a:ext cx="5807353" cy="494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608968" y="1455795"/>
            <a:ext cx="3583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Droid Serif"/>
              </a:rPr>
              <a:t>Picture Courtesy of NIAID-RML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412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95068D90-2223-554F-83EB-3DA22DCE4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186" y="158371"/>
            <a:ext cx="10515600" cy="994949"/>
          </a:xfrm>
        </p:spPr>
        <p:txBody>
          <a:bodyPr/>
          <a:lstStyle/>
          <a:p>
            <a:r>
              <a:rPr lang="en-US" dirty="0"/>
              <a:t>COVID-19 Global Situation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4A58E-229C-204C-8FFC-82A24FCF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3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903779" y="6522028"/>
            <a:ext cx="4202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/>
              <a:t>Data current as of April 10, 8:30 AM 2020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D8C895-99E7-46C5-8744-2394509B3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" y="1084602"/>
            <a:ext cx="11349990" cy="496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34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U.S.: COVID-19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195" y="2174154"/>
            <a:ext cx="4965539" cy="4585665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/>
              <a:t>427,460 Confirmed Cases</a:t>
            </a:r>
          </a:p>
          <a:p>
            <a:pPr lvl="1"/>
            <a:r>
              <a:rPr lang="en-US" sz="10800" dirty="0"/>
              <a:t>1,930 Travel-related cases</a:t>
            </a:r>
          </a:p>
          <a:p>
            <a:pPr lvl="1"/>
            <a:r>
              <a:rPr lang="en-US" sz="11200" dirty="0"/>
              <a:t>9763 Close contact</a:t>
            </a:r>
          </a:p>
          <a:p>
            <a:pPr lvl="1"/>
            <a:r>
              <a:rPr lang="en-US" sz="11200" dirty="0"/>
              <a:t>415,767 “Under investigation”</a:t>
            </a:r>
          </a:p>
          <a:p>
            <a:r>
              <a:rPr lang="en-US" sz="11200" dirty="0"/>
              <a:t>14,696 total deaths</a:t>
            </a:r>
          </a:p>
          <a:p>
            <a:r>
              <a:rPr lang="en-US" sz="11200" dirty="0"/>
              <a:t>55 states and territories reporting </a:t>
            </a:r>
          </a:p>
          <a:p>
            <a:pPr marL="0" indent="0">
              <a:buNone/>
            </a:pPr>
            <a:endParaRPr lang="en-US" sz="11200" dirty="0"/>
          </a:p>
          <a:p>
            <a:pPr marL="0" indent="0">
              <a:buNone/>
            </a:pPr>
            <a:r>
              <a:rPr lang="en-US" sz="6400" dirty="0"/>
              <a:t>Source: </a:t>
            </a:r>
            <a:r>
              <a:rPr lang="en-US" sz="6400" dirty="0">
                <a:hlinkClick r:id="rId3"/>
              </a:rPr>
              <a:t>www.cdc.gov</a:t>
            </a:r>
            <a:r>
              <a:rPr lang="en-US" sz="6400" dirty="0"/>
              <a:t>, accessed April 2nd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E1A8-99A0-BE4B-B404-CE990ED5FA0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213021-84FC-45BB-926C-85055CFDE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0620" y="1847684"/>
            <a:ext cx="6629727" cy="335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98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D4B5C-5356-4659-B8E6-4BD2A7E1D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937" y="596349"/>
            <a:ext cx="10515600" cy="994949"/>
          </a:xfrm>
        </p:spPr>
        <p:txBody>
          <a:bodyPr/>
          <a:lstStyle/>
          <a:p>
            <a:r>
              <a:rPr lang="en-US" dirty="0"/>
              <a:t>Maryland: COVID-19 Cases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13527-FAFF-41F7-87BA-840492DDE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3173" y="-563159"/>
            <a:ext cx="5347014" cy="15122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2400" dirty="0">
                <a:hlinkClick r:id="rId3"/>
              </a:rPr>
              <a:t>http://health.maryland.gov/coronavirus</a:t>
            </a:r>
            <a:endParaRPr lang="en-US" sz="2400" dirty="0"/>
          </a:p>
          <a:p>
            <a:pPr marL="0" indent="0">
              <a:buNone/>
            </a:pPr>
            <a:r>
              <a:rPr lang="en-US" sz="1800" i="1" dirty="0"/>
              <a:t>Data current as of April 9, 2020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CF44BC-4DEB-4FDE-A32A-02506982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E1A8-99A0-BE4B-B404-CE990ED5FA0C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142454-B719-4A4F-A961-5B49322064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737" y="1794392"/>
            <a:ext cx="5920919" cy="39071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F27D753-1FAD-4730-90E7-BD9CC53892B5}"/>
              </a:ext>
            </a:extLst>
          </p:cNvPr>
          <p:cNvSpPr txBox="1"/>
          <p:nvPr/>
        </p:nvSpPr>
        <p:spPr>
          <a:xfrm>
            <a:off x="537186" y="1688934"/>
            <a:ext cx="40957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Cases</a:t>
            </a:r>
            <a:r>
              <a:rPr lang="en-US" dirty="0"/>
              <a:t>: </a:t>
            </a:r>
            <a:r>
              <a:rPr lang="en-US" sz="2800" dirty="0"/>
              <a:t>6,986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783 new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Deaths: 171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33 new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Hospitalizations: 1,413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65 new</a:t>
            </a:r>
          </a:p>
        </p:txBody>
      </p:sp>
    </p:spTree>
    <p:extLst>
      <p:ext uri="{BB962C8B-B14F-4D97-AF65-F5344CB8AC3E}">
        <p14:creationId xmlns:p14="http://schemas.microsoft.com/office/powerpoint/2010/main" val="1874875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588B-50E9-4827-8E05-165AE3303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11C86-A452-4CE5-A8ED-90FF615EA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Incubation period is 2-14 days</a:t>
            </a:r>
          </a:p>
          <a:p>
            <a:r>
              <a:rPr lang="en-US" dirty="0"/>
              <a:t>*Fever</a:t>
            </a:r>
          </a:p>
          <a:p>
            <a:r>
              <a:rPr lang="en-US" dirty="0"/>
              <a:t>*Cough</a:t>
            </a:r>
          </a:p>
          <a:p>
            <a:r>
              <a:rPr lang="en-US" dirty="0"/>
              <a:t>*Shortness of Breath</a:t>
            </a:r>
          </a:p>
          <a:p>
            <a:r>
              <a:rPr lang="en-US" dirty="0"/>
              <a:t>May include:	</a:t>
            </a:r>
          </a:p>
          <a:p>
            <a:pPr lvl="1"/>
            <a:r>
              <a:rPr lang="en-US" dirty="0"/>
              <a:t>Sore throat</a:t>
            </a:r>
          </a:p>
          <a:p>
            <a:pPr lvl="1"/>
            <a:r>
              <a:rPr lang="en-US" dirty="0"/>
              <a:t>Congestion</a:t>
            </a:r>
          </a:p>
          <a:p>
            <a:pPr lvl="1"/>
            <a:r>
              <a:rPr lang="en-US" dirty="0"/>
              <a:t>Fatigue</a:t>
            </a:r>
          </a:p>
          <a:p>
            <a:pPr lvl="1"/>
            <a:r>
              <a:rPr lang="en-US" dirty="0"/>
              <a:t>Headache</a:t>
            </a:r>
          </a:p>
          <a:p>
            <a:r>
              <a:rPr lang="en-US" dirty="0"/>
              <a:t>May be mild to severe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84C60-4BDB-491E-8874-9D18C175E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A14542-D409-4253-BCDF-ECB28CE42E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25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3C298-B523-4A5E-89E1-A08079F40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Infection Control: PPE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0454B-393D-41F2-8874-BE77224BC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Use droplet and contact precautions</a:t>
            </a:r>
          </a:p>
          <a:p>
            <a:r>
              <a:rPr lang="en-US" dirty="0"/>
              <a:t>Healthcare workers in contact with COVID-19 patients should wear:</a:t>
            </a:r>
          </a:p>
          <a:p>
            <a:pPr lvl="1"/>
            <a:r>
              <a:rPr lang="en-US" dirty="0"/>
              <a:t>Gloves</a:t>
            </a:r>
          </a:p>
          <a:p>
            <a:pPr lvl="1"/>
            <a:r>
              <a:rPr lang="en-US" dirty="0"/>
              <a:t>Disposable isolation gown</a:t>
            </a:r>
          </a:p>
          <a:p>
            <a:pPr lvl="2"/>
            <a:r>
              <a:rPr lang="en-US" dirty="0"/>
              <a:t>To be worn over/ in place of coat or apron</a:t>
            </a:r>
          </a:p>
          <a:p>
            <a:pPr lvl="1"/>
            <a:r>
              <a:rPr lang="en-US" dirty="0"/>
              <a:t>Facemask</a:t>
            </a:r>
          </a:p>
          <a:p>
            <a:pPr lvl="2"/>
            <a:r>
              <a:rPr lang="en-US" dirty="0"/>
              <a:t>Surgical or procedure masks are fine</a:t>
            </a:r>
          </a:p>
          <a:p>
            <a:pPr lvl="1"/>
            <a:r>
              <a:rPr lang="en-US" dirty="0"/>
              <a:t>Eye protection</a:t>
            </a:r>
          </a:p>
          <a:p>
            <a:pPr lvl="2"/>
            <a:r>
              <a:rPr lang="en-US" dirty="0"/>
              <a:t>Goggles or face shield </a:t>
            </a:r>
          </a:p>
          <a:p>
            <a:r>
              <a:rPr lang="en-US" dirty="0"/>
              <a:t>PPE shortages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B1687-BFC2-4F0F-81B7-52A85194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4B3383-C564-41FE-9A24-2293F00DA0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567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D01FB-2E17-4831-90A8-E18563271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Conserving PPE: Gowns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6A9E3-428A-4B3D-B5F4-9FF7701DB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Cloth isolation gowns</a:t>
            </a:r>
          </a:p>
          <a:p>
            <a:pPr lvl="1"/>
            <a:r>
              <a:rPr lang="en-US" dirty="0"/>
              <a:t>Can be washed and reused</a:t>
            </a:r>
          </a:p>
          <a:p>
            <a:r>
              <a:rPr lang="en-US" dirty="0"/>
              <a:t>Extended use of gowns (cloth or disposable)</a:t>
            </a:r>
          </a:p>
          <a:p>
            <a:pPr lvl="2"/>
            <a:r>
              <a:rPr lang="en-US" dirty="0"/>
              <a:t>One gown may be used by 1 provider for multiple patients who have the same infectious condition</a:t>
            </a:r>
          </a:p>
          <a:p>
            <a:pPr lvl="2"/>
            <a:r>
              <a:rPr lang="en-US" dirty="0"/>
              <a:t>Example- 1 gown may be used to see 2 clients with norovirus (puking bug), but should be changed before seeing someone with coronavirus</a:t>
            </a:r>
          </a:p>
          <a:p>
            <a:r>
              <a:rPr lang="en-US" dirty="0"/>
              <a:t>Use expired gowns (as long as they are intact)</a:t>
            </a:r>
          </a:p>
          <a:p>
            <a:r>
              <a:rPr lang="en-US" dirty="0"/>
              <a:t>Prioritize disposable gowns for seeing ill clients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A55D-E677-4DBD-953D-FDD1BD0F6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F26FA-2472-426B-A38E-47ACF44080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830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8CE07-79B0-46A2-AC5A-CCBB03724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Conserving PPE: Masks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7E161-A790-4996-A19A-F679EA0FB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masks for patients/clients, unless they are ill</a:t>
            </a:r>
          </a:p>
          <a:p>
            <a:pPr lvl="1"/>
            <a:r>
              <a:rPr lang="en-US" dirty="0"/>
              <a:t>Clients may wear homemade/ cloth face masks</a:t>
            </a:r>
          </a:p>
          <a:p>
            <a:r>
              <a:rPr lang="en-US" dirty="0"/>
              <a:t>Use masks that are expired/ beyond shelf life</a:t>
            </a:r>
          </a:p>
          <a:p>
            <a:r>
              <a:rPr lang="en-US" dirty="0"/>
              <a:t>Extended use of face masks</a:t>
            </a:r>
          </a:p>
          <a:p>
            <a:pPr lvl="1"/>
            <a:r>
              <a:rPr lang="en-US" dirty="0"/>
              <a:t>One mask may be used by 1 provider for multiple patients who have the same infectious condition</a:t>
            </a:r>
          </a:p>
          <a:p>
            <a:pPr lvl="1"/>
            <a:r>
              <a:rPr lang="en-US" dirty="0"/>
              <a:t>Masks must be discarded if wet, soiled, or broken</a:t>
            </a:r>
          </a:p>
          <a:p>
            <a:r>
              <a:rPr lang="en-US" dirty="0"/>
              <a:t>Prioritize face masks for staff caring for patients with respiratory illness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F033B7-9E58-4B85-9299-388637F71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0455E3-E0EC-482A-BB5B-938F1B5098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65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DH Pallett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e11c9cb-2fb3-48a9-a3de-44d271d4d967">XU3ZTANQY7VJ-84-2041</_dlc_DocId>
    <_dlc_DocIdUrl xmlns="ae11c9cb-2fb3-48a9-a3de-44d271d4d967">
      <Url>http://ad_prodspapp1:9656/_layouts/DocIdRedir.aspx?ID=XU3ZTANQY7VJ-84-2041</Url>
      <Description>XU3ZTANQY7VJ-84-2041</Description>
    </_dlc_DocIdUrl>
    <_dlc_DocIdPersistId xmlns="ae11c9cb-2fb3-48a9-a3de-44d271d4d967">false</_dlc_DocIdPersistI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E29B6D5AFBB4A9CD8686693259D47" ma:contentTypeVersion="2" ma:contentTypeDescription="Create a new document." ma:contentTypeScope="" ma:versionID="d0a3a6f6a546dc13620b1e36d1fe8566">
  <xsd:schema xmlns:xsd="http://www.w3.org/2001/XMLSchema" xmlns:xs="http://www.w3.org/2001/XMLSchema" xmlns:p="http://schemas.microsoft.com/office/2006/metadata/properties" xmlns:ns1="http://schemas.microsoft.com/sharepoint/v3" xmlns:ns2="ae11c9cb-2fb3-48a9-a3de-44d271d4d967" targetNamespace="http://schemas.microsoft.com/office/2006/metadata/properties" ma:root="true" ma:fieldsID="138f356b6f86a71188da409ad6cefe44" ns1:_="" ns2:_="">
    <xsd:import namespace="http://schemas.microsoft.com/sharepoint/v3"/>
    <xsd:import namespace="ae11c9cb-2fb3-48a9-a3de-44d271d4d96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11c9cb-2fb3-48a9-a3de-44d271d4d96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CAA971B1-FB2F-4210-BE72-376C57C19F12}"/>
</file>

<file path=customXml/itemProps2.xml><?xml version="1.0" encoding="utf-8"?>
<ds:datastoreItem xmlns:ds="http://schemas.openxmlformats.org/officeDocument/2006/customXml" ds:itemID="{781FE4B0-6D41-4C09-AD4F-AEE48794A69F}"/>
</file>

<file path=customXml/itemProps3.xml><?xml version="1.0" encoding="utf-8"?>
<ds:datastoreItem xmlns:ds="http://schemas.openxmlformats.org/officeDocument/2006/customXml" ds:itemID="{A1B0C3EA-2DCC-4306-A287-48CCA35D3F80}"/>
</file>

<file path=customXml/itemProps4.xml><?xml version="1.0" encoding="utf-8"?>
<ds:datastoreItem xmlns:ds="http://schemas.openxmlformats.org/officeDocument/2006/customXml" ds:itemID="{3E984B4E-7B0F-4F95-B74F-68457B6D8F03}"/>
</file>

<file path=docProps/app.xml><?xml version="1.0" encoding="utf-8"?>
<Properties xmlns="http://schemas.openxmlformats.org/officeDocument/2006/extended-properties" xmlns:vt="http://schemas.openxmlformats.org/officeDocument/2006/docPropsVTypes">
  <TotalTime>8094</TotalTime>
  <Words>636</Words>
  <Application>Microsoft Office PowerPoint</Application>
  <PresentationFormat>Widescreen</PresentationFormat>
  <Paragraphs>110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Droid Serif</vt:lpstr>
      <vt:lpstr>Office Theme</vt:lpstr>
      <vt:lpstr>Maryland Situation Update on  Coronavirus Disease (COVID-19) for BHA</vt:lpstr>
      <vt:lpstr>Call Agenda </vt:lpstr>
      <vt:lpstr>COVID-19 Global Situation Summary</vt:lpstr>
      <vt:lpstr>U.S.: COVID-19 Cases</vt:lpstr>
      <vt:lpstr>Maryland: COVID-19 Cases </vt:lpstr>
      <vt:lpstr>Clinical Presentation</vt:lpstr>
      <vt:lpstr>General Infection Control: PPE</vt:lpstr>
      <vt:lpstr>Conserving PPE: Gowns</vt:lpstr>
      <vt:lpstr>Conserving PPE: Masks</vt:lpstr>
      <vt:lpstr>General Infection Control </vt:lpstr>
      <vt:lpstr>Steps to Responding to a COVID-19 Case</vt:lpstr>
      <vt:lpstr>Resources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Maureen C. Regan -MDH-</dc:creator>
  <cp:lastModifiedBy>Kimberly Jones</cp:lastModifiedBy>
  <cp:revision>271</cp:revision>
  <cp:lastPrinted>2020-02-04T16:27:31Z</cp:lastPrinted>
  <dcterms:created xsi:type="dcterms:W3CDTF">2018-02-09T13:05:01Z</dcterms:created>
  <dcterms:modified xsi:type="dcterms:W3CDTF">2020-04-22T16:14:24Z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0x010100D27E29B6D5AFBB4A9CD8686693259D47</vt:lpwstr>
  </property>
  <property fmtid="{D5CDD505-2E9C-101B-9397-08002B2CF9AE}" pid="3" name="_dlc_DocIdItemGuid">
    <vt:lpwstr>0555c916-18e5-4ac4-a048-1430c16d622b</vt:lpwstr>
  </property>
  <property fmtid="{D5CDD505-2E9C-101B-9397-08002B2CF9AE}" pid="4" name="Order">
    <vt:r8>204100</vt:r8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