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1045" r:id="rId3"/>
    <p:sldId id="313" r:id="rId4"/>
    <p:sldId id="339" r:id="rId5"/>
    <p:sldId id="340" r:id="rId6"/>
    <p:sldId id="674" r:id="rId7"/>
    <p:sldId id="690" r:id="rId8"/>
    <p:sldId id="342" r:id="rId9"/>
    <p:sldId id="374" r:id="rId10"/>
    <p:sldId id="682" r:id="rId11"/>
    <p:sldId id="634" r:id="rId12"/>
    <p:sldId id="681" r:id="rId13"/>
    <p:sldId id="943" r:id="rId14"/>
    <p:sldId id="967" r:id="rId15"/>
    <p:sldId id="691" r:id="rId16"/>
    <p:sldId id="950" r:id="rId17"/>
    <p:sldId id="949" r:id="rId18"/>
    <p:sldId id="953" r:id="rId19"/>
    <p:sldId id="1047" r:id="rId20"/>
    <p:sldId id="1046" r:id="rId21"/>
    <p:sldId id="274" r:id="rId2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becca Perlmutter" initials="RP" lastIdx="1" clrIdx="0">
    <p:extLst>
      <p:ext uri="{19B8F6BF-5375-455C-9EA6-DF929625EA0E}">
        <p15:presenceInfo xmlns:p15="http://schemas.microsoft.com/office/powerpoint/2012/main" userId="S-1-5-21-3319432526-1753839183-2002525808-78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F810"/>
    <a:srgbClr val="F94DE0"/>
    <a:srgbClr val="C40E3E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068" autoAdjust="0"/>
    <p:restoredTop sz="87350" autoAdjust="0"/>
  </p:normalViewPr>
  <p:slideViewPr>
    <p:cSldViewPr snapToGrid="0" snapToObjects="1">
      <p:cViewPr varScale="1">
        <p:scale>
          <a:sx n="60" d="100"/>
          <a:sy n="60" d="100"/>
        </p:scale>
        <p:origin x="15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32" Type="http://schemas.openxmlformats.org/officeDocument/2006/relationships/customXml" Target="../customXml/item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C80779F-2152-C84C-A2C2-FD36C5CC5AAE}" type="datetimeFigureOut">
              <a:rPr lang="en-US" smtClean="0"/>
              <a:t>1/8/2021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368579C-EAC7-0B4D-AE5F-5E3A5B26F7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601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579C-EAC7-0B4D-AE5F-5E3A5B26F7D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51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579C-EAC7-0B4D-AE5F-5E3A5B26F7D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98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579C-EAC7-0B4D-AE5F-5E3A5B26F7D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708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579C-EAC7-0B4D-AE5F-5E3A5B26F7D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796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579C-EAC7-0B4D-AE5F-5E3A5B26F7D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66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68579C-EAC7-0B4D-AE5F-5E3A5B26F7D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08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579C-EAC7-0B4D-AE5F-5E3A5B26F7D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13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1771F8B-A6AA-4C49-A351-1C54F3623C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" r="1406"/>
          <a:stretch/>
        </p:blipFill>
        <p:spPr>
          <a:xfrm>
            <a:off x="0" y="-314075"/>
            <a:ext cx="12192000" cy="748614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A960F7A-981E-2849-A4A6-FFB20B3D6491}"/>
              </a:ext>
            </a:extLst>
          </p:cNvPr>
          <p:cNvSpPr/>
          <p:nvPr userDrawn="1"/>
        </p:nvSpPr>
        <p:spPr>
          <a:xfrm>
            <a:off x="0" y="1705295"/>
            <a:ext cx="12192000" cy="4268835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7FB37E-432E-7A4F-B863-4B75CE2DBB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61"/>
          <a:stretch/>
        </p:blipFill>
        <p:spPr>
          <a:xfrm>
            <a:off x="-610" y="1701110"/>
            <a:ext cx="12191998" cy="105420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C69780-856D-8549-AC32-E37E32DB0D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281"/>
          <a:stretch/>
        </p:blipFill>
        <p:spPr>
          <a:xfrm>
            <a:off x="-612" y="5953810"/>
            <a:ext cx="12192000" cy="6095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F033F58-E2FE-0347-BD76-12FAE70FF602}"/>
              </a:ext>
            </a:extLst>
          </p:cNvPr>
          <p:cNvSpPr/>
          <p:nvPr userDrawn="1"/>
        </p:nvSpPr>
        <p:spPr>
          <a:xfrm>
            <a:off x="-612" y="1806530"/>
            <a:ext cx="12192612" cy="4147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EC1CAE-181F-AE45-82F8-A14FDE7962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3694" y="2645487"/>
            <a:ext cx="9144000" cy="1338567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B1C7E-8E53-164B-8983-F17A52825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210379"/>
            <a:ext cx="9144000" cy="387626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C40E3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presenter name, title, office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B8BAC13-88FE-C64F-96CA-64033FB21D6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4777462"/>
            <a:ext cx="9144000" cy="366713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40E3E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1337298-74C7-D143-9804-A644D0613C8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076" y="266296"/>
            <a:ext cx="1636624" cy="132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50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8AD7A-692D-214C-B1E6-40FF2519FA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819F98-A45F-E94A-B7CD-C1136BEA9F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C9E59-65FE-C340-86D6-CB8875869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5" name="Shape 99">
            <a:extLst>
              <a:ext uri="{FF2B5EF4-FFF2-40B4-BE49-F238E27FC236}">
                <a16:creationId xmlns:a16="http://schemas.microsoft.com/office/drawing/2014/main" id="{4878ACEC-C273-FC42-8FF0-6A137603AC86}"/>
              </a:ext>
            </a:extLst>
          </p:cNvPr>
          <p:cNvCxnSpPr>
            <a:cxnSpLocks/>
          </p:cNvCxnSpPr>
          <p:nvPr userDrawn="1"/>
        </p:nvCxnSpPr>
        <p:spPr>
          <a:xfrm>
            <a:off x="983837" y="1582071"/>
            <a:ext cx="11208163" cy="0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154028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A64AD5-665A-C744-89D9-40F741E5C759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4136C4-AA83-DE43-BE00-E228E3F2B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193CF-F9DC-B44A-A876-F2CFF6544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5" name="Shape 99">
            <a:extLst>
              <a:ext uri="{FF2B5EF4-FFF2-40B4-BE49-F238E27FC236}">
                <a16:creationId xmlns:a16="http://schemas.microsoft.com/office/drawing/2014/main" id="{784700B9-E3D3-064D-B1E6-41202D9F58D4}"/>
              </a:ext>
            </a:extLst>
          </p:cNvPr>
          <p:cNvCxnSpPr>
            <a:cxnSpLocks/>
          </p:cNvCxnSpPr>
          <p:nvPr userDrawn="1"/>
        </p:nvCxnSpPr>
        <p:spPr>
          <a:xfrm>
            <a:off x="9263518" y="365125"/>
            <a:ext cx="0" cy="5246535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364768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9F195-B40D-0E4C-B1D2-11C6A5EE0C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96349"/>
            <a:ext cx="10515600" cy="994949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71D74-B903-E740-B842-E2BB1355D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2148" y="1825625"/>
            <a:ext cx="10071652" cy="4351338"/>
          </a:xfr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AB431-9F66-664E-9CD0-ED4F8EA2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7186" y="6253165"/>
            <a:ext cx="543338" cy="365125"/>
          </a:xfrm>
        </p:spPr>
        <p:txBody>
          <a:bodyPr/>
          <a:lstStyle>
            <a:lvl1pPr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275CE6D-5C38-C543-B8AD-F8110668FD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4DEA67-6A4F-9649-A24B-C40F247C0A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4583" y="362022"/>
            <a:ext cx="10469217" cy="343659"/>
          </a:xfrm>
        </p:spPr>
        <p:txBody>
          <a:bodyPr>
            <a:noAutofit/>
          </a:bodyPr>
          <a:lstStyle>
            <a:lvl1pPr marL="0" indent="0">
              <a:buNone/>
              <a:defRPr sz="22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Chapter Reference: Title</a:t>
            </a:r>
          </a:p>
        </p:txBody>
      </p:sp>
      <p:cxnSp>
        <p:nvCxnSpPr>
          <p:cNvPr id="7" name="Shape 99">
            <a:extLst>
              <a:ext uri="{FF2B5EF4-FFF2-40B4-BE49-F238E27FC236}">
                <a16:creationId xmlns:a16="http://schemas.microsoft.com/office/drawing/2014/main" id="{C09A3890-68F3-4E4F-B626-7285D1AA9403}"/>
              </a:ext>
            </a:extLst>
          </p:cNvPr>
          <p:cNvCxnSpPr>
            <a:cxnSpLocks/>
          </p:cNvCxnSpPr>
          <p:nvPr userDrawn="1"/>
        </p:nvCxnSpPr>
        <p:spPr>
          <a:xfrm>
            <a:off x="983837" y="1469337"/>
            <a:ext cx="11208163" cy="0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655342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62F32DB1-E964-D44B-9D97-3CEFD7EBC5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10139" y="3575637"/>
            <a:ext cx="10581860" cy="569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None/>
              <a:defRPr sz="40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Chapter Intro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2A0465EC-8468-8947-A27C-8FA981D39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0138" y="4162495"/>
            <a:ext cx="10581861" cy="764217"/>
          </a:xfrm>
          <a:prstGeom prst="rect">
            <a:avLst/>
          </a:prstGeom>
        </p:spPr>
        <p:txBody>
          <a:bodyPr>
            <a:noAutofit/>
          </a:bodyPr>
          <a:lstStyle>
            <a:lvl1pPr>
              <a:buNone/>
              <a:defRPr sz="55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Chapter Title</a:t>
            </a:r>
          </a:p>
        </p:txBody>
      </p:sp>
      <p:cxnSp>
        <p:nvCxnSpPr>
          <p:cNvPr id="7" name="Shape 99">
            <a:extLst>
              <a:ext uri="{FF2B5EF4-FFF2-40B4-BE49-F238E27FC236}">
                <a16:creationId xmlns:a16="http://schemas.microsoft.com/office/drawing/2014/main" id="{94E87B3F-A490-CE4B-89E0-18FC29BB5205}"/>
              </a:ext>
            </a:extLst>
          </p:cNvPr>
          <p:cNvCxnSpPr>
            <a:cxnSpLocks/>
          </p:cNvCxnSpPr>
          <p:nvPr userDrawn="1"/>
        </p:nvCxnSpPr>
        <p:spPr>
          <a:xfrm>
            <a:off x="1610139" y="4225063"/>
            <a:ext cx="10581861" cy="0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279640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B2FD7-958A-0C45-B087-7DDC509F8C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793A9-78D0-DB44-9842-DF34C4F56FC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850A2-0FAF-1F4F-9CFE-2458DCD44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5" name="Shape 99">
            <a:extLst>
              <a:ext uri="{FF2B5EF4-FFF2-40B4-BE49-F238E27FC236}">
                <a16:creationId xmlns:a16="http://schemas.microsoft.com/office/drawing/2014/main" id="{973325D0-1E67-7343-83E5-FA2188290DAA}"/>
              </a:ext>
            </a:extLst>
          </p:cNvPr>
          <p:cNvCxnSpPr>
            <a:cxnSpLocks/>
          </p:cNvCxnSpPr>
          <p:nvPr userDrawn="1"/>
        </p:nvCxnSpPr>
        <p:spPr>
          <a:xfrm>
            <a:off x="831850" y="4589463"/>
            <a:ext cx="11360150" cy="0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3887514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FAF1C-2FEF-6242-ABE9-7D70C8595B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26BE8-82C8-4142-AE0F-CE6E9BD0AD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2758" y="1825625"/>
            <a:ext cx="483704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BD5BAE-18FF-7744-943F-AF4519949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AD9767-8F21-2644-BB12-1DA08EE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6" name="Shape 99">
            <a:extLst>
              <a:ext uri="{FF2B5EF4-FFF2-40B4-BE49-F238E27FC236}">
                <a16:creationId xmlns:a16="http://schemas.microsoft.com/office/drawing/2014/main" id="{83DE70EB-F425-BB4F-89B5-AA119946A7DC}"/>
              </a:ext>
            </a:extLst>
          </p:cNvPr>
          <p:cNvCxnSpPr>
            <a:cxnSpLocks/>
          </p:cNvCxnSpPr>
          <p:nvPr userDrawn="1"/>
        </p:nvCxnSpPr>
        <p:spPr>
          <a:xfrm>
            <a:off x="983837" y="1569545"/>
            <a:ext cx="11208163" cy="0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2956567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7DC57-EA5D-8A44-945E-B158D9524D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C1A9C-F576-4A47-A383-5DE1DD2F6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93EC18-C9B1-7F4B-BFEA-54F523EF7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2A4D5A-5DB2-484D-88C8-A024BBC26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4C890A-252B-B348-84D8-D857DB0A8D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C7B4F-6D0B-904C-9885-7CB0869B0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hape 99">
            <a:extLst>
              <a:ext uri="{FF2B5EF4-FFF2-40B4-BE49-F238E27FC236}">
                <a16:creationId xmlns:a16="http://schemas.microsoft.com/office/drawing/2014/main" id="{66AD6D74-344E-A54C-9A0C-D9987DFF3753}"/>
              </a:ext>
            </a:extLst>
          </p:cNvPr>
          <p:cNvCxnSpPr>
            <a:cxnSpLocks/>
          </p:cNvCxnSpPr>
          <p:nvPr userDrawn="1"/>
        </p:nvCxnSpPr>
        <p:spPr>
          <a:xfrm>
            <a:off x="983837" y="1469337"/>
            <a:ext cx="11208163" cy="0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3479465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F2EC0-F0AE-9445-A41E-5C87D776FB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3625D-A756-7F49-AB3B-3B19F7CA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4" name="Shape 99">
            <a:extLst>
              <a:ext uri="{FF2B5EF4-FFF2-40B4-BE49-F238E27FC236}">
                <a16:creationId xmlns:a16="http://schemas.microsoft.com/office/drawing/2014/main" id="{D1908872-F504-B444-82AE-1560204653B7}"/>
              </a:ext>
            </a:extLst>
          </p:cNvPr>
          <p:cNvCxnSpPr>
            <a:cxnSpLocks/>
          </p:cNvCxnSpPr>
          <p:nvPr userDrawn="1"/>
        </p:nvCxnSpPr>
        <p:spPr>
          <a:xfrm>
            <a:off x="983837" y="1582071"/>
            <a:ext cx="11208163" cy="0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2090653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862F8-D10B-E844-A683-3AF7FD775A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C8119-9F97-154F-8D0D-877CCDE63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595C8-2E13-E74D-B6BC-3FE67DB6A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8E6BD-2C0D-0948-8CA6-F12956A02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6" name="Shape 99">
            <a:extLst>
              <a:ext uri="{FF2B5EF4-FFF2-40B4-BE49-F238E27FC236}">
                <a16:creationId xmlns:a16="http://schemas.microsoft.com/office/drawing/2014/main" id="{D27140A5-E15E-BD46-8584-067F29D9D83D}"/>
              </a:ext>
            </a:extLst>
          </p:cNvPr>
          <p:cNvCxnSpPr>
            <a:cxnSpLocks/>
          </p:cNvCxnSpPr>
          <p:nvPr userDrawn="1"/>
        </p:nvCxnSpPr>
        <p:spPr>
          <a:xfrm>
            <a:off x="839788" y="2069926"/>
            <a:ext cx="3932237" cy="0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89433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8E29B-A727-0242-95D3-50DD382B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02107-0DCE-174F-BD90-B7DDBC0C3C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D27ABF-7140-B846-BA0A-AD8307DE4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C0212-3F5D-924C-8A51-77A9A144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6" name="Shape 99">
            <a:extLst>
              <a:ext uri="{FF2B5EF4-FFF2-40B4-BE49-F238E27FC236}">
                <a16:creationId xmlns:a16="http://schemas.microsoft.com/office/drawing/2014/main" id="{E4F1C8B1-B262-B54D-A9C0-F0135C46D574}"/>
              </a:ext>
            </a:extLst>
          </p:cNvPr>
          <p:cNvCxnSpPr>
            <a:cxnSpLocks/>
          </p:cNvCxnSpPr>
          <p:nvPr userDrawn="1"/>
        </p:nvCxnSpPr>
        <p:spPr>
          <a:xfrm>
            <a:off x="839788" y="2069926"/>
            <a:ext cx="3932237" cy="0"/>
          </a:xfrm>
          <a:prstGeom prst="straightConnector1">
            <a:avLst/>
          </a:prstGeom>
          <a:noFill/>
          <a:ln w="28575" cap="flat" cmpd="sng">
            <a:solidFill>
              <a:srgbClr val="C40E3E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3190300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754C78-7612-7841-8168-3168267AD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5739"/>
            <a:ext cx="10515600" cy="994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BDA34-773B-E24F-9795-67AB0AAAF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E610F-F9D8-EA47-B076-18F52BB0C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8810" y="6231917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275CE6D-5C38-C543-B8AD-F8110668FDF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73610A-5E58-E749-8E27-85C5693283B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170" y="5846548"/>
            <a:ext cx="2391950" cy="69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2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coronavirus.maryland.gov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overnor.maryland.gov/2021/01/05/governor-hogan-announces-statewide-actions-to-accelerate-covid-19-vaccinations-in-maryland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coronavirus.maryland.gov/#Vaccin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c.gov/coronavirus/2019-ncov/more/scientific-brief-emerging-variant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coronavirus/2019-ncov/travelers/testing-UK-air-travelers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c.gov/coronavirus/2019-ncov/more/science-and-research/scientific-brief-emerging-variants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vaccines/hcp/acip-recs/vacc-specific/covid-19.html" TargetMode="External"/><Relationship Id="rId2" Type="http://schemas.openxmlformats.org/officeDocument/2006/relationships/hyperlink" Target="https://www.cdc.gov/vaccines/covid-19/info-by-product/clinical-considerations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coronavirus/2019-ncov/cases-updates/cases-in-u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ovid.cdc.gov/covid-data-tracker/#trends_dailytrendscas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ovid.cdc.gov/covid-data-tracker/#compare-trends_newcas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ealth.maryland.gov/coronaviru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oronavirus.maryland.gov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175A1-2517-744F-9A8B-57E30E174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9347"/>
            <a:ext cx="9144000" cy="1629551"/>
          </a:xfrm>
        </p:spPr>
        <p:txBody>
          <a:bodyPr>
            <a:normAutofit fontScale="90000"/>
          </a:bodyPr>
          <a:lstStyle/>
          <a:p>
            <a:r>
              <a:rPr lang="en-US" dirty="0"/>
              <a:t>Maryland Situation Update on </a:t>
            </a:r>
            <a:br>
              <a:rPr lang="en-US" dirty="0"/>
            </a:br>
            <a:r>
              <a:rPr lang="en-US" dirty="0"/>
              <a:t>Coronavirus Disease (COVID-19)</a:t>
            </a:r>
            <a:br>
              <a:rPr lang="en-US" dirty="0"/>
            </a:br>
            <a:r>
              <a:rPr lang="en-US" dirty="0"/>
              <a:t>for BHA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CDE056D8-945A-4B48-A18A-58091677BC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9722"/>
            <a:ext cx="9144000" cy="1169437"/>
          </a:xfrm>
        </p:spPr>
        <p:txBody>
          <a:bodyPr>
            <a:normAutofit/>
          </a:bodyPr>
          <a:lstStyle/>
          <a:p>
            <a:pPr lvl="0"/>
            <a:r>
              <a:rPr lang="en-US" sz="2100" dirty="0"/>
              <a:t>Maryland Department of Health</a:t>
            </a:r>
          </a:p>
          <a:p>
            <a:pPr lvl="0"/>
            <a:r>
              <a:rPr lang="en-US" sz="2100" dirty="0"/>
              <a:t>Infectious Disease Epidemiology and Outbreak Response Bureau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BA006E-C594-466C-BCBE-4496AED2A4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04010" y="4899990"/>
            <a:ext cx="9144000" cy="36671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January 8, 2021</a:t>
            </a:r>
          </a:p>
        </p:txBody>
      </p:sp>
    </p:spTree>
    <p:extLst>
      <p:ext uri="{BB962C8B-B14F-4D97-AF65-F5344CB8AC3E}">
        <p14:creationId xmlns:p14="http://schemas.microsoft.com/office/powerpoint/2010/main" val="3964148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9461B-BBD7-4017-B2D9-16D5C0859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5798B2-BCA3-4F20-B988-1375E47CA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E7B4FD-5E64-4B56-94D2-06B4933146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1EFE071-6E82-434C-8E51-A86795EC8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55609B-FB5F-4EB5-842C-55F47138D8A1}"/>
              </a:ext>
            </a:extLst>
          </p:cNvPr>
          <p:cNvSpPr txBox="1"/>
          <p:nvPr/>
        </p:nvSpPr>
        <p:spPr>
          <a:xfrm>
            <a:off x="3269293" y="6495978"/>
            <a:ext cx="435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https://coronavirus.maryland.gov/</a:t>
            </a:r>
            <a:r>
              <a:rPr lang="en-US" dirty="0"/>
              <a:t> 1/8/2021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42143F-3ADA-4979-B255-3DE326930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00" y="362022"/>
            <a:ext cx="10469217" cy="610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49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Volume and % Positivity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8541A5-4DBB-412E-A0A1-3C2A899E9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0724CD-786F-41B5-B9AB-F643C09CD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855" y="1325808"/>
            <a:ext cx="9324701" cy="553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95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45DDC-C771-4567-8D87-1EE5EB44B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07CDB-01D6-41B3-AFD6-1EF0EE55D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0DAA6B-03F4-487B-98B0-34E909F2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131DBB-2F48-44CB-A8F4-D5FFF600E3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EE27B9-F4C3-4137-80A9-4E0C371B4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21" y="0"/>
            <a:ext cx="14841808" cy="649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62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7F189-ADF6-4FB9-A97E-B6FAE0A5D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Vaccinations Expand in Maryland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7E909D-3378-4F24-9B83-F3818EE09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E1A8-99A0-BE4B-B404-CE990ED5FA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18BE4E-823A-46E9-8073-829E00F42973}"/>
              </a:ext>
            </a:extLst>
          </p:cNvPr>
          <p:cNvSpPr txBox="1"/>
          <p:nvPr/>
        </p:nvSpPr>
        <p:spPr>
          <a:xfrm>
            <a:off x="2166067" y="6246033"/>
            <a:ext cx="66641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https://governor.maryland.gov/2021/01/05/governor-hogan-announces-statewide-actions-to-accelerate-covid-19-vaccinations-in-maryland/ - </a:t>
            </a:r>
            <a:endParaRPr lang="en-US" sz="1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78B37E-3A57-4212-98C5-DD3A1B8CA36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/>
          <a:srcRect l="15035" t="4978" r="12044" b="5896"/>
          <a:stretch/>
        </p:blipFill>
        <p:spPr>
          <a:xfrm>
            <a:off x="2166068" y="1690688"/>
            <a:ext cx="6664141" cy="451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3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1CDEB-3EAF-4C88-978F-9566F2580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Maryland Vaccine Dashboard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48631-154D-4C8C-A6FA-2CFD86BA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F344B1-BB34-4095-9050-7C8C6AE4F3AE}"/>
              </a:ext>
            </a:extLst>
          </p:cNvPr>
          <p:cNvSpPr txBox="1"/>
          <p:nvPr/>
        </p:nvSpPr>
        <p:spPr>
          <a:xfrm>
            <a:off x="1160837" y="6343433"/>
            <a:ext cx="7172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https://coronavirus.maryland.gov/#Vaccine</a:t>
            </a:r>
            <a:r>
              <a:rPr lang="en-US" dirty="0"/>
              <a:t> accessed January 8, 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0706BE-A317-44F7-9946-3E8058932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836" y="1482599"/>
            <a:ext cx="6292149" cy="457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63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26F7BC-8066-444F-B963-BDF93E184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1DFE99-3273-466F-95FD-600E37856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New COVID-19 Variant Updates</a:t>
            </a:r>
          </a:p>
        </p:txBody>
      </p:sp>
    </p:spTree>
    <p:extLst>
      <p:ext uri="{BB962C8B-B14F-4D97-AF65-F5344CB8AC3E}">
        <p14:creationId xmlns:p14="http://schemas.microsoft.com/office/powerpoint/2010/main" val="3701268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C7BA-A5B2-4C00-A0FE-D560D5917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latin typeface="+mn-lt"/>
              </a:rPr>
              <a:t>CDC Scientific Brief: </a:t>
            </a:r>
            <a:r>
              <a:rPr lang="en-US" sz="3600" dirty="0">
                <a:solidFill>
                  <a:srgbClr val="000000"/>
                </a:solidFill>
                <a:latin typeface="+mn-lt"/>
              </a:rPr>
              <a:t>Implications of the Emerging SARS-CoV-2 Variant VOC 202012/01 </a:t>
            </a:r>
            <a:br>
              <a:rPr lang="en-US" b="0" i="0" dirty="0">
                <a:solidFill>
                  <a:srgbClr val="000000"/>
                </a:solidFill>
                <a:effectLst/>
                <a:latin typeface="Open Sans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29691-D341-455E-A47D-C5182E4D7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A new variant strain of SARS-CoV-2 that contains a series of mutations has been described in the UK and become highly prevalent in London and southeast England. </a:t>
            </a:r>
          </a:p>
          <a:p>
            <a:pPr lvl="1"/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Mutation in the receptor binding domain of the spike protein at position 501, where amino acid asparagine (N) has been replaced with tyrosine (Y).  Shorthand: N501Y, or S:N501Y. </a:t>
            </a:r>
          </a:p>
          <a:p>
            <a:pPr lvl="1"/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This variant carries many other mutations, including a double deletion (positions 69 and 70).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Predicted to potentially be more rapidly transmissible than other circulating strains of SARS-CoV-2.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No evidence that this variant causes more severe illness or increased risk of death.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268B24-81AB-4BC8-993D-320814451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E1A8-99A0-BE4B-B404-CE990ED5FA0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DE1015-7199-45D9-94C4-97F5BF14DB64}"/>
              </a:ext>
            </a:extLst>
          </p:cNvPr>
          <p:cNvSpPr txBox="1"/>
          <p:nvPr/>
        </p:nvSpPr>
        <p:spPr>
          <a:xfrm>
            <a:off x="2600961" y="6176963"/>
            <a:ext cx="5428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https://www.cdc.gov/coronavirus/2019-ncov/more/scientific-brief-emerging-variant.html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387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74689-8476-405F-A7FC-9A4C1CDD5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3FA5B-582A-451B-8275-2EC720E5E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3482648"/>
            <a:ext cx="7886700" cy="2694315"/>
          </a:xfrm>
        </p:spPr>
        <p:txBody>
          <a:bodyPr/>
          <a:lstStyle/>
          <a:p>
            <a:r>
              <a:rPr lang="en-US" dirty="0">
                <a:latin typeface="+mn-lt"/>
              </a:rPr>
              <a:t>In effect December 27 at 7:01 PM (EST)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Requires proof of a negative COVID-19 test for all air passengers (aged 2 years and older) arriving from the UK to the US</a:t>
            </a:r>
            <a:endParaRPr lang="en-US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E32C3-8296-4C5C-BC1B-431F92235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E1A8-99A0-BE4B-B404-CE990ED5FA0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A5F1CA-455C-494E-9589-D24400AE3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72143E-36EB-4920-A219-B2EC66FAC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80894"/>
            <a:ext cx="9010650" cy="320175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949921E-26D1-4982-B3F8-6EED9F0C9C35}"/>
              </a:ext>
            </a:extLst>
          </p:cNvPr>
          <p:cNvSpPr txBox="1"/>
          <p:nvPr/>
        </p:nvSpPr>
        <p:spPr>
          <a:xfrm>
            <a:off x="2534285" y="6024126"/>
            <a:ext cx="51523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https://www.cdc.gov/coronavirus/2019-ncov/travelers/testing-UK-air-travelers.html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320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40AFA-BD58-4241-B678-811D0DAF0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2803" y="365127"/>
            <a:ext cx="7886700" cy="1325563"/>
          </a:xfrm>
        </p:spPr>
        <p:txBody>
          <a:bodyPr/>
          <a:lstStyle/>
          <a:p>
            <a:r>
              <a:rPr lang="en-US" dirty="0"/>
              <a:t>CDC: Emerging SARS CoV-2 Variants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71C9E-B668-4424-BE81-EC829EE6F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000000"/>
                </a:solidFill>
                <a:effectLst/>
                <a:latin typeface="+mn-lt"/>
              </a:rPr>
              <a:t>B.1.1.7 lineage (a.k.a. 20B/501Y.V1 Variant of Concern (VOC) 202012/01)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+mn-lt"/>
              </a:rPr>
              <a:t>Fi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rst emerged in the UK during September 2020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+mn-lt"/>
              </a:rPr>
              <a:t>Several other countries, including U.S., have since reported cases </a:t>
            </a:r>
          </a:p>
          <a:p>
            <a:pPr lvl="1"/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Associated with increased transmissibility</a:t>
            </a:r>
            <a:endParaRPr lang="en-US" b="1" i="1" dirty="0">
              <a:solidFill>
                <a:srgbClr val="000000"/>
              </a:solidFill>
              <a:effectLst/>
              <a:latin typeface="+mn-lt"/>
            </a:endParaRPr>
          </a:p>
          <a:p>
            <a:r>
              <a:rPr lang="en-US" b="1" i="1" dirty="0">
                <a:solidFill>
                  <a:srgbClr val="000000"/>
                </a:solidFill>
                <a:effectLst/>
                <a:latin typeface="+mn-lt"/>
              </a:rPr>
              <a:t>B.1.351 lineage (a.k.a. 20C/501Y.V2)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+mn-lt"/>
              </a:rPr>
              <a:t>F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irst identified in South Africa, dating back to October 2020, and cases have since been detected outside of South Africa.</a:t>
            </a:r>
            <a:endParaRPr lang="en-US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DA595-0414-4B2F-A76D-AF32E6269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E1A8-99A0-BE4B-B404-CE990ED5FA0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2A2528-3D8B-45B4-A376-7B3E838F9C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0961" y="5927834"/>
            <a:ext cx="52923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2"/>
              </a:rPr>
              <a:t>https://www.cdc.gov/coronavirus/2019-ncov/more/science-and-research/scientific-brief-emerging-variants.html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90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C981FC0-FD0F-4698-AC6B-B6975C452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24" y="783178"/>
            <a:ext cx="8009639" cy="565254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91AE5-8AAB-42E6-A225-8CC969498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ABCA29-6F1F-4C7B-BA87-A46450A837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5BF2A3-986A-4F43-83B8-BF3D9F5184E3}"/>
              </a:ext>
            </a:extLst>
          </p:cNvPr>
          <p:cNvSpPr txBox="1"/>
          <p:nvPr/>
        </p:nvSpPr>
        <p:spPr>
          <a:xfrm>
            <a:off x="1282148" y="6261651"/>
            <a:ext cx="749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https://www.cdc.gov/coronavirus/2019-ncov/transmission/variant-cases.html</a:t>
            </a:r>
          </a:p>
        </p:txBody>
      </p:sp>
    </p:spTree>
    <p:extLst>
      <p:ext uri="{BB962C8B-B14F-4D97-AF65-F5344CB8AC3E}">
        <p14:creationId xmlns:p14="http://schemas.microsoft.com/office/powerpoint/2010/main" val="79411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D7CD1-5AB3-4FD3-BC65-A1A0DC500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F5155-38AF-4FBE-975B-560146FF9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B3E6D-E229-4778-8055-7A561E243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C72D10-9CD9-4D29-A67B-03835D6E7F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D70652-9F4C-40CD-B4CE-A1DC311C6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88"/>
            <a:ext cx="11950652" cy="61769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EC1F8D-14D9-4CCB-8FC8-7F1990D0916C}"/>
              </a:ext>
            </a:extLst>
          </p:cNvPr>
          <p:cNvSpPr txBox="1"/>
          <p:nvPr/>
        </p:nvSpPr>
        <p:spPr>
          <a:xfrm>
            <a:off x="3798021" y="6403980"/>
            <a:ext cx="503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https://promedmail.org/promed-post/?id=6864153</a:t>
            </a:r>
          </a:p>
        </p:txBody>
      </p:sp>
    </p:spTree>
    <p:extLst>
      <p:ext uri="{BB962C8B-B14F-4D97-AF65-F5344CB8AC3E}">
        <p14:creationId xmlns:p14="http://schemas.microsoft.com/office/powerpoint/2010/main" val="531288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8ACEB-A7B5-40AB-81C0-67885D276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Vaccination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A53A6-0AC6-4C06-87B2-038C16192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https://www.cdc.gov/vaccines/covid-19/index.html</a:t>
            </a:r>
          </a:p>
          <a:p>
            <a:r>
              <a:rPr lang="en-US" dirty="0">
                <a:hlinkClick r:id="rId2"/>
              </a:rPr>
              <a:t>https://www.cdc.gov/vaccines/covid-19/info-by-product/clinical-considerations.html</a:t>
            </a:r>
            <a:endParaRPr lang="en-US" dirty="0"/>
          </a:p>
          <a:p>
            <a:r>
              <a:rPr lang="en-US" dirty="0">
                <a:hlinkClick r:id="rId3"/>
              </a:rPr>
              <a:t>https://www.cdc.gov/vaccines/hcp/acip-recs/vacc-specific/covid-19.html</a:t>
            </a:r>
            <a:endParaRPr lang="en-US" dirty="0"/>
          </a:p>
          <a:p>
            <a:r>
              <a:rPr lang="en-US" dirty="0"/>
              <a:t>https://www.cdc.gov/mmwr/volumes/69/wr/mm695152e2.htm?s_cid=mm695152e2_w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1E797F-93AE-4674-87F4-AC19B1FE8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851102-20FA-4901-B3AB-D7096381A2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12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8BB4C3-FC6C-4B0E-A586-0CB80AEB9EA8}"/>
              </a:ext>
            </a:extLst>
          </p:cNvPr>
          <p:cNvSpPr txBox="1"/>
          <p:nvPr/>
        </p:nvSpPr>
        <p:spPr>
          <a:xfrm>
            <a:off x="537186" y="2601007"/>
            <a:ext cx="11083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Email : mdh.ipcovid@Maryland.gov </a:t>
            </a:r>
          </a:p>
        </p:txBody>
      </p:sp>
    </p:spTree>
    <p:extLst>
      <p:ext uri="{BB962C8B-B14F-4D97-AF65-F5344CB8AC3E}">
        <p14:creationId xmlns:p14="http://schemas.microsoft.com/office/powerpoint/2010/main" val="448033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95068D90-2223-554F-83EB-3DA22DCE4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Agenda 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423F0F17-B5DA-004F-8EFE-172BCD600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449" y="1910227"/>
            <a:ext cx="6063198" cy="4351338"/>
          </a:xfrm>
        </p:spPr>
        <p:txBody>
          <a:bodyPr>
            <a:normAutofit/>
          </a:bodyPr>
          <a:lstStyle/>
          <a:p>
            <a:r>
              <a:rPr lang="en-US" dirty="0"/>
              <a:t>Review current situation of COVID-19</a:t>
            </a:r>
          </a:p>
          <a:p>
            <a:r>
              <a:rPr lang="en-US" dirty="0"/>
              <a:t>Novel Variant Updates</a:t>
            </a:r>
          </a:p>
          <a:p>
            <a:r>
              <a:rPr lang="en-US" dirty="0"/>
              <a:t>CDC Vaccine information</a:t>
            </a:r>
          </a:p>
          <a:p>
            <a:r>
              <a:rPr lang="en-US" dirty="0"/>
              <a:t>Q and A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04A58E-229C-204C-8FFC-82A24FCFF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3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https://globalbiodefense.com/wp-content/uploads/2020/02/novel-coronavirus-covid-19-sars-cov-2-1024x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647" y="1782501"/>
            <a:ext cx="5807353" cy="494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608968" y="1455795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  <a:latin typeface="Droid Serif"/>
              </a:rPr>
              <a:t>Picture Courtesy of NIAID-RML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412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95068D90-2223-554F-83EB-3DA22DCE4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185" y="158371"/>
            <a:ext cx="8868071" cy="1681315"/>
          </a:xfrm>
        </p:spPr>
        <p:txBody>
          <a:bodyPr/>
          <a:lstStyle/>
          <a:p>
            <a:r>
              <a:rPr lang="en-US" dirty="0"/>
              <a:t>COVID-19 Global Situation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04A58E-229C-204C-8FFC-82A24FCFF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4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27E944-CBF5-42E7-B818-B018E37531B6}"/>
              </a:ext>
            </a:extLst>
          </p:cNvPr>
          <p:cNvSpPr txBox="1"/>
          <p:nvPr/>
        </p:nvSpPr>
        <p:spPr>
          <a:xfrm>
            <a:off x="1080524" y="6253165"/>
            <a:ext cx="5758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last time we met, 12/18 case count was 75,075,064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20F9CD-2069-455C-A250-9E8642908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35" y="1349263"/>
            <a:ext cx="11408129" cy="47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34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 Case Counts and Rates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E1A8-99A0-BE4B-B404-CE990ED5FA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32CC44-1754-455F-BF7A-CA6C9D23B48E}"/>
              </a:ext>
            </a:extLst>
          </p:cNvPr>
          <p:cNvSpPr txBox="1"/>
          <p:nvPr/>
        </p:nvSpPr>
        <p:spPr>
          <a:xfrm>
            <a:off x="8380416" y="2388507"/>
            <a:ext cx="3448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563C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https://www.cdc.gov/coronavirus/2019-ncov/cases-updates/cases-in-us.html</a:t>
            </a:r>
            <a:r>
              <a:rPr lang="en-US" dirty="0"/>
              <a:t>   Accessed 1/8/2021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20F712-20B8-41B6-872C-B54BFCD7D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255" y="1673373"/>
            <a:ext cx="11283915" cy="212201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On 12/18:</a:t>
            </a:r>
          </a:p>
          <a:p>
            <a:r>
              <a:rPr lang="en-US" dirty="0"/>
              <a:t>Total Cases: 16,756,581</a:t>
            </a:r>
          </a:p>
          <a:p>
            <a:pPr lvl="1"/>
            <a:r>
              <a:rPr lang="en-US" dirty="0"/>
              <a:t>New 236,913</a:t>
            </a:r>
          </a:p>
          <a:p>
            <a:r>
              <a:rPr lang="en-US" dirty="0"/>
              <a:t>Total Deaths: 306,427</a:t>
            </a:r>
          </a:p>
          <a:p>
            <a:pPr lvl="1"/>
            <a:r>
              <a:rPr lang="en-US" dirty="0"/>
              <a:t>New 3,435</a:t>
            </a:r>
          </a:p>
          <a:p>
            <a:r>
              <a:rPr lang="en-US" dirty="0"/>
              <a:t>Cases in the last 7 days per 100,000: 64.8</a:t>
            </a:r>
          </a:p>
          <a:p>
            <a:pPr marL="0" indent="0">
              <a:buNone/>
            </a:pPr>
            <a:endParaRPr lang="en-US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/>
            <a:endParaRPr lang="en-US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F9DB26-DAB9-4B72-8B9E-350840FCA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69" y="3806599"/>
            <a:ext cx="10295512" cy="26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98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DC6B0-9A80-4C83-941D-5B77B6AAB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Number of Cases Reported in the USA, by Day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1E453-9CF9-4B89-8372-DB3160623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03437A-33CC-44BE-B224-7E0EA214BB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34B82CA-233E-4897-A524-D484484F3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4466" y="2086020"/>
            <a:ext cx="10071652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7C1C61-CE6D-4645-A607-3D921C54ABB5}"/>
              </a:ext>
            </a:extLst>
          </p:cNvPr>
          <p:cNvSpPr txBox="1"/>
          <p:nvPr/>
        </p:nvSpPr>
        <p:spPr>
          <a:xfrm>
            <a:off x="1465545" y="5945429"/>
            <a:ext cx="6428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https://covid.cdc.gov/covid-data-tracker/#trends_dailytrendscases</a:t>
            </a:r>
            <a:endParaRPr lang="en-US" dirty="0"/>
          </a:p>
          <a:p>
            <a:r>
              <a:rPr lang="en-US" dirty="0"/>
              <a:t>Updated 1/8/2021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E1788B-A3CE-456C-B051-F51B94AEC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855" y="1825625"/>
            <a:ext cx="11303191" cy="364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189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62EDD-6286-45C0-80E9-443BCFE99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Regional Trends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2E17B-C6C6-43AE-8C8D-DF13540F5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B3492-B65F-4861-A2E1-FBA5EE30F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E8EE4E-C725-4D6C-9E9B-D1242DC4C8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ADABDD-232C-4041-92A3-578C224CC5A4}"/>
              </a:ext>
            </a:extLst>
          </p:cNvPr>
          <p:cNvSpPr txBox="1"/>
          <p:nvPr/>
        </p:nvSpPr>
        <p:spPr>
          <a:xfrm>
            <a:off x="1080524" y="5942636"/>
            <a:ext cx="7650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https://covid.cdc.gov/covid-data-tracker/#compare-trends_newcases</a:t>
            </a:r>
            <a:r>
              <a:rPr lang="en-US" dirty="0"/>
              <a:t>   1/8/2021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EFD714-00FA-41B3-869E-AC253943B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63" y="1591298"/>
            <a:ext cx="11200238" cy="404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56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D4B5C-5356-4659-B8E6-4BD2A7E1D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937" y="596349"/>
            <a:ext cx="10515600" cy="994949"/>
          </a:xfrm>
        </p:spPr>
        <p:txBody>
          <a:bodyPr/>
          <a:lstStyle/>
          <a:p>
            <a:r>
              <a:rPr lang="en-US" dirty="0"/>
              <a:t>Maryland: COVID-19 Cases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13527-FAFF-41F7-87BA-840492DDE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4986" y="-563159"/>
            <a:ext cx="5347014" cy="15122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2400" dirty="0">
                <a:hlinkClick r:id="rId3"/>
              </a:rPr>
              <a:t>http://health.maryland.gov/coronavirus</a:t>
            </a:r>
            <a:endParaRPr lang="en-US" sz="2400" dirty="0"/>
          </a:p>
          <a:p>
            <a:pPr marL="0" indent="0">
              <a:buNone/>
            </a:pPr>
            <a:r>
              <a:rPr lang="en-US" sz="1800" i="1" dirty="0"/>
              <a:t>Data current as of 1/8/2021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F44BC-4DEB-4FDE-A32A-02506982F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E1A8-99A0-BE4B-B404-CE990ED5FA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27D753-1FAD-4730-90E7-BD9CC53892B5}"/>
              </a:ext>
            </a:extLst>
          </p:cNvPr>
          <p:cNvSpPr txBox="1"/>
          <p:nvPr/>
        </p:nvSpPr>
        <p:spPr>
          <a:xfrm>
            <a:off x="6096000" y="1506186"/>
            <a:ext cx="534701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1/8/2021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Cases</a:t>
            </a:r>
            <a:r>
              <a:rPr lang="en-US" dirty="0"/>
              <a:t>: </a:t>
            </a:r>
            <a:r>
              <a:rPr lang="en-US" sz="2800" dirty="0"/>
              <a:t>299,606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3,732 new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Deaths: 6,047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43 new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Hospitalizations: 28,068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Current: 1,885 ( up 51)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Total tests performed: 6,029,482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Case rate: 45.4 per 100,000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CB437A-3CBA-45FC-94C2-F71B3D217D76}"/>
              </a:ext>
            </a:extLst>
          </p:cNvPr>
          <p:cNvSpPr txBox="1"/>
          <p:nvPr/>
        </p:nvSpPr>
        <p:spPr>
          <a:xfrm>
            <a:off x="537185" y="1421073"/>
            <a:ext cx="52247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12/18/2020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Cases</a:t>
            </a:r>
            <a:r>
              <a:rPr lang="en-US" dirty="0"/>
              <a:t>: </a:t>
            </a:r>
            <a:r>
              <a:rPr lang="en-US" sz="2800" dirty="0"/>
              <a:t>228,471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2,569 new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Deaths: 5,188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36 new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Hospitalizations: 24,123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Current: 1,686 ( down 16)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Total tests performed: 5,205,154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Case rate: 42.8 per 100,000</a:t>
            </a:r>
          </a:p>
        </p:txBody>
      </p:sp>
    </p:spTree>
    <p:extLst>
      <p:ext uri="{BB962C8B-B14F-4D97-AF65-F5344CB8AC3E}">
        <p14:creationId xmlns:p14="http://schemas.microsoft.com/office/powerpoint/2010/main" val="1874875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73F52-A584-4654-88C6-0383F917A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BFDD4-5F73-4871-A755-0FA750791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CE6D-5C38-C543-B8AD-F8110668FDF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306AB2-B0D4-4D98-8A67-06D3CEB258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CC3840-9750-4D09-AEAA-1849BB190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FE61F90-E548-4A33-A341-5BA5E8E60506}"/>
              </a:ext>
            </a:extLst>
          </p:cNvPr>
          <p:cNvSpPr txBox="1">
            <a:spLocks/>
          </p:cNvSpPr>
          <p:nvPr/>
        </p:nvSpPr>
        <p:spPr>
          <a:xfrm>
            <a:off x="678712" y="681037"/>
            <a:ext cx="10515600" cy="994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5A6B1E-3725-4AEE-979E-595A244605D2}"/>
              </a:ext>
            </a:extLst>
          </p:cNvPr>
          <p:cNvSpPr txBox="1"/>
          <p:nvPr/>
        </p:nvSpPr>
        <p:spPr>
          <a:xfrm>
            <a:off x="1871331" y="6358357"/>
            <a:ext cx="435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https://coronavirus.maryland.gov/</a:t>
            </a:r>
            <a:r>
              <a:rPr lang="en-US" dirty="0"/>
              <a:t> 1/8/2021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19DA0F-03CF-4D86-98EF-67044CF61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365" y="1591298"/>
            <a:ext cx="8452698" cy="457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862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DH Pallett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e11c9cb-2fb3-48a9-a3de-44d271d4d967">XU3ZTANQY7VJ-84-2305</_dlc_DocId>
    <_dlc_DocIdUrl xmlns="ae11c9cb-2fb3-48a9-a3de-44d271d4d967">
      <Url>http://ad_prodspapp1:9656/_layouts/DocIdRedir.aspx?ID=XU3ZTANQY7VJ-84-2305</Url>
      <Description>XU3ZTANQY7VJ-84-2305</Description>
    </_dlc_DocIdUrl>
    <_dlc_DocIdPersistId xmlns="ae11c9cb-2fb3-48a9-a3de-44d271d4d967">false</_dlc_DocIdPersistI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7E29B6D5AFBB4A9CD8686693259D47" ma:contentTypeVersion="2" ma:contentTypeDescription="Create a new document." ma:contentTypeScope="" ma:versionID="d0a3a6f6a546dc13620b1e36d1fe8566">
  <xsd:schema xmlns:xsd="http://www.w3.org/2001/XMLSchema" xmlns:xs="http://www.w3.org/2001/XMLSchema" xmlns:p="http://schemas.microsoft.com/office/2006/metadata/properties" xmlns:ns1="http://schemas.microsoft.com/sharepoint/v3" xmlns:ns2="ae11c9cb-2fb3-48a9-a3de-44d271d4d967" targetNamespace="http://schemas.microsoft.com/office/2006/metadata/properties" ma:root="true" ma:fieldsID="138f356b6f86a71188da409ad6cefe44" ns1:_="" ns2:_="">
    <xsd:import namespace="http://schemas.microsoft.com/sharepoint/v3"/>
    <xsd:import namespace="ae11c9cb-2fb3-48a9-a3de-44d271d4d96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11c9cb-2fb3-48a9-a3de-44d271d4d96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27FF7D-6CF9-4B66-A243-8BA90FB1ACAE}"/>
</file>

<file path=customXml/itemProps2.xml><?xml version="1.0" encoding="utf-8"?>
<ds:datastoreItem xmlns:ds="http://schemas.openxmlformats.org/officeDocument/2006/customXml" ds:itemID="{D609C188-1418-43F7-BDC1-0103F1F1EC5B}"/>
</file>

<file path=customXml/itemProps3.xml><?xml version="1.0" encoding="utf-8"?>
<ds:datastoreItem xmlns:ds="http://schemas.openxmlformats.org/officeDocument/2006/customXml" ds:itemID="{CD30BDD3-56F6-48D7-99D3-F956B249B519}"/>
</file>

<file path=customXml/itemProps4.xml><?xml version="1.0" encoding="utf-8"?>
<ds:datastoreItem xmlns:ds="http://schemas.openxmlformats.org/officeDocument/2006/customXml" ds:itemID="{CBAA2C99-1537-4B35-A086-A984CAE38B0F}"/>
</file>

<file path=docProps/app.xml><?xml version="1.0" encoding="utf-8"?>
<Properties xmlns="http://schemas.openxmlformats.org/officeDocument/2006/extended-properties" xmlns:vt="http://schemas.openxmlformats.org/officeDocument/2006/docPropsVTypes">
  <TotalTime>19443</TotalTime>
  <Words>749</Words>
  <Application>Microsoft Office PowerPoint</Application>
  <PresentationFormat>Widescreen</PresentationFormat>
  <Paragraphs>110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Droid Serif</vt:lpstr>
      <vt:lpstr>Open Sans</vt:lpstr>
      <vt:lpstr>Office Theme</vt:lpstr>
      <vt:lpstr>Maryland Situation Update on  Coronavirus Disease (COVID-19) for BHA</vt:lpstr>
      <vt:lpstr>PowerPoint Presentation</vt:lpstr>
      <vt:lpstr>Call Agenda </vt:lpstr>
      <vt:lpstr>COVID-19 Global Situation Summary</vt:lpstr>
      <vt:lpstr>US Case Counts and Rates</vt:lpstr>
      <vt:lpstr>Number of Cases Reported in the USA, by Day</vt:lpstr>
      <vt:lpstr>Regional Trends</vt:lpstr>
      <vt:lpstr>Maryland: COVID-19 Cases </vt:lpstr>
      <vt:lpstr>PowerPoint Presentation</vt:lpstr>
      <vt:lpstr>PowerPoint Presentation</vt:lpstr>
      <vt:lpstr>Testing Volume and % Positivity</vt:lpstr>
      <vt:lpstr>PowerPoint Presentation</vt:lpstr>
      <vt:lpstr>Vaccinations Expand in Maryland</vt:lpstr>
      <vt:lpstr>Maryland Vaccine Dashboard</vt:lpstr>
      <vt:lpstr>PowerPoint Presentation</vt:lpstr>
      <vt:lpstr>CDC Scientific Brief: Implications of the Emerging SARS-CoV-2 Variant VOC 202012/01  </vt:lpstr>
      <vt:lpstr>PowerPoint Presentation</vt:lpstr>
      <vt:lpstr>CDC: Emerging SARS CoV-2 Variants </vt:lpstr>
      <vt:lpstr>PowerPoint Presentation</vt:lpstr>
      <vt:lpstr>Vaccination Resources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Maureen C. Regan -MDH-</dc:creator>
  <cp:lastModifiedBy>Rebecca Perlmutter</cp:lastModifiedBy>
  <cp:revision>711</cp:revision>
  <cp:lastPrinted>2020-02-04T16:27:31Z</cp:lastPrinted>
  <dcterms:created xsi:type="dcterms:W3CDTF">2018-02-09T13:05:01Z</dcterms:created>
  <dcterms:modified xsi:type="dcterms:W3CDTF">2021-01-08T15:27:50Z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0x010100D27E29B6D5AFBB4A9CD8686693259D47</vt:lpwstr>
  </property>
  <property fmtid="{D5CDD505-2E9C-101B-9397-08002B2CF9AE}" pid="3" name="_dlc_DocIdItemGuid">
    <vt:lpwstr>a92c2543-fe4e-4ad1-a99b-93e1d9046cde</vt:lpwstr>
  </property>
  <property fmtid="{D5CDD505-2E9C-101B-9397-08002B2CF9AE}" pid="4" name="Order">
    <vt:r8>230500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TemplateUrl">
    <vt:lpwstr/>
  </property>
</Properties>
</file>