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13" r:id="rId3"/>
    <p:sldId id="339" r:id="rId4"/>
    <p:sldId id="340" r:id="rId5"/>
    <p:sldId id="674" r:id="rId6"/>
    <p:sldId id="690" r:id="rId7"/>
    <p:sldId id="342" r:id="rId8"/>
    <p:sldId id="374" r:id="rId9"/>
    <p:sldId id="682" r:id="rId10"/>
    <p:sldId id="634" r:id="rId11"/>
    <p:sldId id="681" r:id="rId12"/>
    <p:sldId id="967" r:id="rId13"/>
    <p:sldId id="1054" r:id="rId14"/>
    <p:sldId id="1063" r:id="rId15"/>
    <p:sldId id="1064" r:id="rId16"/>
    <p:sldId id="1065" r:id="rId17"/>
    <p:sldId id="1055" r:id="rId18"/>
    <p:sldId id="1056" r:id="rId19"/>
    <p:sldId id="1057" r:id="rId20"/>
    <p:sldId id="1058" r:id="rId21"/>
    <p:sldId id="1059" r:id="rId22"/>
    <p:sldId id="1060" r:id="rId23"/>
    <p:sldId id="1061" r:id="rId24"/>
    <p:sldId id="1062" r:id="rId25"/>
    <p:sldId id="27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Perlmutter" initials="RP" lastIdx="1" clrIdx="0">
    <p:extLst>
      <p:ext uri="{19B8F6BF-5375-455C-9EA6-DF929625EA0E}">
        <p15:presenceInfo xmlns:p15="http://schemas.microsoft.com/office/powerpoint/2012/main" userId="S-1-5-21-3319432526-1753839183-2002525808-7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810"/>
    <a:srgbClr val="F94DE0"/>
    <a:srgbClr val="C40E3E"/>
    <a:srgbClr val="9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87350" autoAdjust="0"/>
  </p:normalViewPr>
  <p:slideViewPr>
    <p:cSldViewPr snapToGrid="0" snapToObjects="1">
      <p:cViewPr varScale="1">
        <p:scale>
          <a:sx n="70" d="100"/>
          <a:sy n="70" d="100"/>
        </p:scale>
        <p:origin x="13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36"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80779F-2152-C84C-A2C2-FD36C5CC5AAE}" type="datetimeFigureOut">
              <a:rPr lang="en-US" smtClean="0"/>
              <a:t>1/22/2021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8579C-EAC7-0B4D-AE5F-5E3A5B26F7DD}" type="slidenum">
              <a:rPr lang="en-US" smtClean="0"/>
              <a:t>‹#›</a:t>
            </a:fld>
            <a:endParaRPr lang="en-US" dirty="0"/>
          </a:p>
        </p:txBody>
      </p:sp>
    </p:spTree>
    <p:extLst>
      <p:ext uri="{BB962C8B-B14F-4D97-AF65-F5344CB8AC3E}">
        <p14:creationId xmlns:p14="http://schemas.microsoft.com/office/powerpoint/2010/main" val="428460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1</a:t>
            </a:fld>
            <a:endParaRPr lang="en-US" dirty="0"/>
          </a:p>
        </p:txBody>
      </p:sp>
    </p:spTree>
    <p:extLst>
      <p:ext uri="{BB962C8B-B14F-4D97-AF65-F5344CB8AC3E}">
        <p14:creationId xmlns:p14="http://schemas.microsoft.com/office/powerpoint/2010/main" val="105451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23</a:t>
            </a:fld>
            <a:endParaRPr lang="en-US" dirty="0"/>
          </a:p>
        </p:txBody>
      </p:sp>
    </p:spTree>
    <p:extLst>
      <p:ext uri="{BB962C8B-B14F-4D97-AF65-F5344CB8AC3E}">
        <p14:creationId xmlns:p14="http://schemas.microsoft.com/office/powerpoint/2010/main" val="408873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24</a:t>
            </a:fld>
            <a:endParaRPr lang="en-US" dirty="0"/>
          </a:p>
        </p:txBody>
      </p:sp>
    </p:spTree>
    <p:extLst>
      <p:ext uri="{BB962C8B-B14F-4D97-AF65-F5344CB8AC3E}">
        <p14:creationId xmlns:p14="http://schemas.microsoft.com/office/powerpoint/2010/main" val="3175304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25</a:t>
            </a:fld>
            <a:endParaRPr lang="en-US" dirty="0"/>
          </a:p>
        </p:txBody>
      </p:sp>
    </p:spTree>
    <p:extLst>
      <p:ext uri="{BB962C8B-B14F-4D97-AF65-F5344CB8AC3E}">
        <p14:creationId xmlns:p14="http://schemas.microsoft.com/office/powerpoint/2010/main" val="194013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2</a:t>
            </a:fld>
            <a:endParaRPr lang="en-US" dirty="0"/>
          </a:p>
        </p:txBody>
      </p:sp>
    </p:spTree>
    <p:extLst>
      <p:ext uri="{BB962C8B-B14F-4D97-AF65-F5344CB8AC3E}">
        <p14:creationId xmlns:p14="http://schemas.microsoft.com/office/powerpoint/2010/main" val="237059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3</a:t>
            </a:fld>
            <a:endParaRPr lang="en-US" dirty="0"/>
          </a:p>
        </p:txBody>
      </p:sp>
    </p:spTree>
    <p:extLst>
      <p:ext uri="{BB962C8B-B14F-4D97-AF65-F5344CB8AC3E}">
        <p14:creationId xmlns:p14="http://schemas.microsoft.com/office/powerpoint/2010/main" val="272370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579C-EAC7-0B4D-AE5F-5E3A5B26F7DD}" type="slidenum">
              <a:rPr lang="en-US" smtClean="0"/>
              <a:t>4</a:t>
            </a:fld>
            <a:endParaRPr lang="en-US" dirty="0"/>
          </a:p>
        </p:txBody>
      </p:sp>
    </p:spTree>
    <p:extLst>
      <p:ext uri="{BB962C8B-B14F-4D97-AF65-F5344CB8AC3E}">
        <p14:creationId xmlns:p14="http://schemas.microsoft.com/office/powerpoint/2010/main" val="74779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10"/>
          </p:nvPr>
        </p:nvSpPr>
        <p:spPr/>
        <p:txBody>
          <a:bodyPr/>
          <a:lstStyle/>
          <a:p>
            <a:fld id="{C368579C-EAC7-0B4D-AE5F-5E3A5B26F7DD}" type="slidenum">
              <a:rPr lang="en-US" smtClean="0"/>
              <a:t>7</a:t>
            </a:fld>
            <a:endParaRPr lang="en-US" dirty="0"/>
          </a:p>
        </p:txBody>
      </p:sp>
    </p:spTree>
    <p:extLst>
      <p:ext uri="{BB962C8B-B14F-4D97-AF65-F5344CB8AC3E}">
        <p14:creationId xmlns:p14="http://schemas.microsoft.com/office/powerpoint/2010/main" val="934366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19</a:t>
            </a:fld>
            <a:endParaRPr lang="en-US" dirty="0"/>
          </a:p>
        </p:txBody>
      </p:sp>
    </p:spTree>
    <p:extLst>
      <p:ext uri="{BB962C8B-B14F-4D97-AF65-F5344CB8AC3E}">
        <p14:creationId xmlns:p14="http://schemas.microsoft.com/office/powerpoint/2010/main" val="323557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20</a:t>
            </a:fld>
            <a:endParaRPr lang="en-US" dirty="0"/>
          </a:p>
        </p:txBody>
      </p:sp>
    </p:spTree>
    <p:extLst>
      <p:ext uri="{BB962C8B-B14F-4D97-AF65-F5344CB8AC3E}">
        <p14:creationId xmlns:p14="http://schemas.microsoft.com/office/powerpoint/2010/main" val="1099372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21</a:t>
            </a:fld>
            <a:endParaRPr lang="en-US" dirty="0"/>
          </a:p>
        </p:txBody>
      </p:sp>
    </p:spTree>
    <p:extLst>
      <p:ext uri="{BB962C8B-B14F-4D97-AF65-F5344CB8AC3E}">
        <p14:creationId xmlns:p14="http://schemas.microsoft.com/office/powerpoint/2010/main" val="335831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a:rPr>
              <a:t>The COVID-19-Associated Hospitalization Surveillance Network (COVID-NET) conducts population-based surveillance for laboratory-confirmed COVID-19-associated hospitalizations in select counties participating in the Emerging Infections Program (EIP) and the Influenza Hospitalization Surveillance Project (IHSP).</a:t>
            </a:r>
          </a:p>
          <a:p>
            <a:pPr algn="l"/>
            <a:r>
              <a:rPr lang="en-US" b="0" i="0" dirty="0">
                <a:solidFill>
                  <a:srgbClr val="000000"/>
                </a:solidFill>
                <a:effectLst/>
                <a:latin typeface="Open Sans"/>
              </a:rPr>
              <a:t>A total of 106,532 laboratory-confirmed COVID-19-associated hospitalizations were reported by sites between March 1, 2020 and December 26, 2020. The overall cumulative hospitalization rate was 326.7 per 100,000 population. The overall weekly hospitalization rate reached its highest point at 16.9 per 100,000 during the week ending December 5, 2020 (Week 49) and remains elevated. Rates in recent weeks have declined but these rates are likely to change as additional data are reported for those weeks.</a:t>
            </a:r>
          </a:p>
          <a:p>
            <a:endParaRPr lang="en-US" dirty="0"/>
          </a:p>
        </p:txBody>
      </p:sp>
      <p:sp>
        <p:nvSpPr>
          <p:cNvPr id="4" name="Slide Number Placeholder 3"/>
          <p:cNvSpPr>
            <a:spLocks noGrp="1"/>
          </p:cNvSpPr>
          <p:nvPr>
            <p:ph type="sldNum" sz="quarter" idx="10"/>
          </p:nvPr>
        </p:nvSpPr>
        <p:spPr/>
        <p:txBody>
          <a:bodyPr/>
          <a:lstStyle/>
          <a:p>
            <a:fld id="{6732D189-9561-B349-9142-68706A7C32FC}" type="slidenum">
              <a:rPr lang="en-US" smtClean="0"/>
              <a:t>22</a:t>
            </a:fld>
            <a:endParaRPr lang="en-US" dirty="0"/>
          </a:p>
        </p:txBody>
      </p:sp>
    </p:spTree>
    <p:extLst>
      <p:ext uri="{BB962C8B-B14F-4D97-AF65-F5344CB8AC3E}">
        <p14:creationId xmlns:p14="http://schemas.microsoft.com/office/powerpoint/2010/main" val="2757702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771F8B-A6AA-4C49-A351-1C54F3623C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73" r="1406"/>
          <a:stretch/>
        </p:blipFill>
        <p:spPr>
          <a:xfrm>
            <a:off x="0" y="-314075"/>
            <a:ext cx="12192000" cy="7486149"/>
          </a:xfrm>
          <a:prstGeom prst="rect">
            <a:avLst/>
          </a:prstGeom>
        </p:spPr>
      </p:pic>
      <p:sp>
        <p:nvSpPr>
          <p:cNvPr id="4" name="Rectangle 3">
            <a:extLst>
              <a:ext uri="{FF2B5EF4-FFF2-40B4-BE49-F238E27FC236}">
                <a16:creationId xmlns:a16="http://schemas.microsoft.com/office/drawing/2014/main" id="{FA960F7A-981E-2849-A4A6-FFB20B3D6491}"/>
              </a:ext>
            </a:extLst>
          </p:cNvPr>
          <p:cNvSpPr/>
          <p:nvPr userDrawn="1"/>
        </p:nvSpPr>
        <p:spPr>
          <a:xfrm>
            <a:off x="0" y="1705295"/>
            <a:ext cx="12192000" cy="4268835"/>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C7FB37E-432E-7A4F-B863-4B75CE2DBB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4261"/>
          <a:stretch/>
        </p:blipFill>
        <p:spPr>
          <a:xfrm>
            <a:off x="-610" y="1701110"/>
            <a:ext cx="12191998" cy="105420"/>
          </a:xfrm>
          <a:prstGeom prst="rect">
            <a:avLst/>
          </a:prstGeom>
          <a:ln>
            <a:noFill/>
          </a:ln>
        </p:spPr>
      </p:pic>
      <p:pic>
        <p:nvPicPr>
          <p:cNvPr id="10" name="Picture 9">
            <a:extLst>
              <a:ext uri="{FF2B5EF4-FFF2-40B4-BE49-F238E27FC236}">
                <a16:creationId xmlns:a16="http://schemas.microsoft.com/office/drawing/2014/main" id="{BEC69780-856D-8549-AC32-E37E32DB0D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96281"/>
          <a:stretch/>
        </p:blipFill>
        <p:spPr>
          <a:xfrm>
            <a:off x="-612" y="5953810"/>
            <a:ext cx="12192000" cy="60959"/>
          </a:xfrm>
          <a:prstGeom prst="rect">
            <a:avLst/>
          </a:prstGeom>
        </p:spPr>
      </p:pic>
      <p:sp>
        <p:nvSpPr>
          <p:cNvPr id="12" name="Rectangle 11">
            <a:extLst>
              <a:ext uri="{FF2B5EF4-FFF2-40B4-BE49-F238E27FC236}">
                <a16:creationId xmlns:a16="http://schemas.microsoft.com/office/drawing/2014/main" id="{EF033F58-E2FE-0347-BD76-12FAE70FF602}"/>
              </a:ext>
            </a:extLst>
          </p:cNvPr>
          <p:cNvSpPr/>
          <p:nvPr userDrawn="1"/>
        </p:nvSpPr>
        <p:spPr>
          <a:xfrm>
            <a:off x="-612" y="1806530"/>
            <a:ext cx="12192612" cy="4147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4" y="2645487"/>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210379"/>
            <a:ext cx="9144000" cy="387626"/>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777462"/>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77076" y="266296"/>
            <a:ext cx="1636624" cy="1321651"/>
          </a:xfrm>
          <a:prstGeom prst="rect">
            <a:avLst/>
          </a:prstGeom>
        </p:spPr>
      </p:pic>
    </p:spTree>
    <p:extLst>
      <p:ext uri="{BB962C8B-B14F-4D97-AF65-F5344CB8AC3E}">
        <p14:creationId xmlns:p14="http://schemas.microsoft.com/office/powerpoint/2010/main" val="20851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8AD7A-692D-214C-B1E6-40FF2519FA22}"/>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D4819F98-A45F-E94A-B7CD-C1136BEA9F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07C9E59-65FE-C340-86D6-CB8875869EA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4878ACEC-C273-FC42-8FF0-6A137603AC86}"/>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54028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A64AD5-665A-C744-89D9-40F741E5C759}"/>
              </a:ext>
            </a:extLst>
          </p:cNvPr>
          <p:cNvSpPr>
            <a:spLocks noGrp="1"/>
          </p:cNvSpPr>
          <p:nvPr>
            <p:ph type="title" orient="vert" hasCustomPrompt="1"/>
          </p:nvPr>
        </p:nvSpPr>
        <p:spPr>
          <a:xfrm>
            <a:off x="8724900" y="365125"/>
            <a:ext cx="2628900" cy="5811838"/>
          </a:xfrm>
        </p:spPr>
        <p:txBody>
          <a:bodyPr vert="eaVert"/>
          <a:lstStyle/>
          <a:p>
            <a:r>
              <a:rPr lang="en-US" dirty="0"/>
              <a:t>Click to Edit Master </a:t>
            </a:r>
            <a:br>
              <a:rPr lang="en-US" dirty="0"/>
            </a:br>
            <a:r>
              <a:rPr lang="en-US" dirty="0"/>
              <a:t>Title Style</a:t>
            </a:r>
          </a:p>
        </p:txBody>
      </p:sp>
      <p:sp>
        <p:nvSpPr>
          <p:cNvPr id="3" name="Vertical Text Placeholder 2">
            <a:extLst>
              <a:ext uri="{FF2B5EF4-FFF2-40B4-BE49-F238E27FC236}">
                <a16:creationId xmlns:a16="http://schemas.microsoft.com/office/drawing/2014/main" id="{E94136C4-AA83-DE43-BE00-E228E3F2BD52}"/>
              </a:ext>
            </a:extLst>
          </p:cNvPr>
          <p:cNvSpPr>
            <a:spLocks noGrp="1"/>
          </p:cNvSpPr>
          <p:nvPr>
            <p:ph type="body" orient="vert" idx="1"/>
          </p:nvPr>
        </p:nvSpPr>
        <p:spPr>
          <a:xfrm>
            <a:off x="838200" y="365125"/>
            <a:ext cx="7734300" cy="581183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D3193CF-F9DC-B44A-A876-F2CFF65440CD}"/>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784700B9-E3D3-064D-B1E6-41202D9F58D4}"/>
              </a:ext>
            </a:extLst>
          </p:cNvPr>
          <p:cNvCxnSpPr>
            <a:cxnSpLocks/>
          </p:cNvCxnSpPr>
          <p:nvPr userDrawn="1"/>
        </p:nvCxnSpPr>
        <p:spPr>
          <a:xfrm>
            <a:off x="9263518" y="365125"/>
            <a:ext cx="0" cy="5246535"/>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6476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195-B40D-0E4C-B1D2-11C6A5EE0CE1}"/>
              </a:ext>
            </a:extLst>
          </p:cNvPr>
          <p:cNvSpPr>
            <a:spLocks noGrp="1"/>
          </p:cNvSpPr>
          <p:nvPr>
            <p:ph type="title" hasCustomPrompt="1"/>
          </p:nvPr>
        </p:nvSpPr>
        <p:spPr>
          <a:xfrm>
            <a:off x="838200" y="596349"/>
            <a:ext cx="10515600" cy="994949"/>
          </a:xfrm>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9D871D74-B903-E740-B842-E2BB1355DBDC}"/>
              </a:ext>
            </a:extLst>
          </p:cNvPr>
          <p:cNvSpPr>
            <a:spLocks noGrp="1"/>
          </p:cNvSpPr>
          <p:nvPr>
            <p:ph idx="1"/>
          </p:nvPr>
        </p:nvSpPr>
        <p:spPr>
          <a:xfrm>
            <a:off x="1282148" y="1825625"/>
            <a:ext cx="10071652" cy="4351338"/>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400">
                <a:solidFill>
                  <a:schemeClr val="tx1">
                    <a:lumMod val="85000"/>
                    <a:lumOff val="15000"/>
                  </a:schemeClr>
                </a:solidFill>
              </a:defRPr>
            </a:lvl3pPr>
            <a:lvl4pPr>
              <a:defRPr sz="2400">
                <a:solidFill>
                  <a:schemeClr val="tx1">
                    <a:lumMod val="85000"/>
                    <a:lumOff val="15000"/>
                  </a:schemeClr>
                </a:solidFill>
              </a:defRPr>
            </a:lvl4pPr>
            <a:lvl5pPr>
              <a:defRPr sz="2400">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09AB431-9F66-664E-9CD0-ED4F8EA2F628}"/>
              </a:ext>
            </a:extLst>
          </p:cNvPr>
          <p:cNvSpPr>
            <a:spLocks noGrp="1"/>
          </p:cNvSpPr>
          <p:nvPr>
            <p:ph type="sldNum" sz="quarter" idx="12"/>
          </p:nvPr>
        </p:nvSpPr>
        <p:spPr>
          <a:xfrm>
            <a:off x="537186" y="6253165"/>
            <a:ext cx="543338" cy="365125"/>
          </a:xfrm>
        </p:spPr>
        <p:txBody>
          <a:bodyPr/>
          <a:lstStyle>
            <a:lvl1pPr>
              <a:defRPr sz="1800">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sp>
        <p:nvSpPr>
          <p:cNvPr id="8" name="Text Placeholder 7">
            <a:extLst>
              <a:ext uri="{FF2B5EF4-FFF2-40B4-BE49-F238E27FC236}">
                <a16:creationId xmlns:a16="http://schemas.microsoft.com/office/drawing/2014/main" id="{8F4DEA67-6A4F-9649-A24B-C40F247C0A8B}"/>
              </a:ext>
            </a:extLst>
          </p:cNvPr>
          <p:cNvSpPr>
            <a:spLocks noGrp="1"/>
          </p:cNvSpPr>
          <p:nvPr>
            <p:ph type="body" sz="quarter" idx="13" hasCustomPrompt="1"/>
          </p:nvPr>
        </p:nvSpPr>
        <p:spPr>
          <a:xfrm>
            <a:off x="884583" y="362022"/>
            <a:ext cx="10469217" cy="343659"/>
          </a:xfrm>
        </p:spPr>
        <p:txBody>
          <a:bodyPr>
            <a:noAutofit/>
          </a:bodyPr>
          <a:lstStyle>
            <a:lvl1pPr marL="0" indent="0">
              <a:buNone/>
              <a:defRPr sz="22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7" name="Shape 99">
            <a:extLst>
              <a:ext uri="{FF2B5EF4-FFF2-40B4-BE49-F238E27FC236}">
                <a16:creationId xmlns:a16="http://schemas.microsoft.com/office/drawing/2014/main" id="{C09A3890-68F3-4E4F-B626-7285D1AA940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655342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62F32DB1-E964-D44B-9D97-3CEFD7EBC5E3}"/>
              </a:ext>
            </a:extLst>
          </p:cNvPr>
          <p:cNvSpPr>
            <a:spLocks noGrp="1"/>
          </p:cNvSpPr>
          <p:nvPr>
            <p:ph type="body" sz="quarter" idx="13" hasCustomPrompt="1"/>
          </p:nvPr>
        </p:nvSpPr>
        <p:spPr>
          <a:xfrm>
            <a:off x="1610139" y="3575637"/>
            <a:ext cx="10581860" cy="569913"/>
          </a:xfrm>
          <a:prstGeom prst="rect">
            <a:avLst/>
          </a:prstGeom>
        </p:spPr>
        <p:txBody>
          <a:bodyPr>
            <a:noAutofit/>
          </a:bodyPr>
          <a:lstStyle>
            <a:lvl1pPr>
              <a:buNone/>
              <a:defRPr sz="4000" i="1">
                <a:solidFill>
                  <a:schemeClr val="tx1"/>
                </a:solidFill>
                <a:latin typeface="Calibri" panose="020F0502020204030204" pitchFamily="34" charset="0"/>
                <a:cs typeface="Calibri" panose="020F0502020204030204" pitchFamily="34" charset="0"/>
              </a:defRPr>
            </a:lvl1pPr>
          </a:lstStyle>
          <a:p>
            <a:pPr lvl="0"/>
            <a:r>
              <a:rPr lang="en-US" dirty="0"/>
              <a:t>Click to Add Chapter Intro</a:t>
            </a:r>
          </a:p>
        </p:txBody>
      </p:sp>
      <p:sp>
        <p:nvSpPr>
          <p:cNvPr id="6" name="Text Placeholder 9">
            <a:extLst>
              <a:ext uri="{FF2B5EF4-FFF2-40B4-BE49-F238E27FC236}">
                <a16:creationId xmlns:a16="http://schemas.microsoft.com/office/drawing/2014/main" id="{2A0465EC-8468-8947-A27C-8FA981D39BF2}"/>
              </a:ext>
            </a:extLst>
          </p:cNvPr>
          <p:cNvSpPr>
            <a:spLocks noGrp="1"/>
          </p:cNvSpPr>
          <p:nvPr>
            <p:ph type="body" sz="quarter" idx="14" hasCustomPrompt="1"/>
          </p:nvPr>
        </p:nvSpPr>
        <p:spPr>
          <a:xfrm>
            <a:off x="1610138" y="4162495"/>
            <a:ext cx="10581861" cy="764217"/>
          </a:xfrm>
          <a:prstGeom prst="rect">
            <a:avLst/>
          </a:prstGeom>
        </p:spPr>
        <p:txBody>
          <a:bodyPr>
            <a:noAutofit/>
          </a:bodyPr>
          <a:lstStyle>
            <a:lvl1pPr>
              <a:buNone/>
              <a:defRPr sz="5500" b="1">
                <a:latin typeface="Calibri" panose="020F0502020204030204" pitchFamily="34" charset="0"/>
                <a:cs typeface="Calibri" panose="020F0502020204030204" pitchFamily="34" charset="0"/>
              </a:defRPr>
            </a:lvl1pPr>
          </a:lstStyle>
          <a:p>
            <a:pPr lvl="0"/>
            <a:r>
              <a:rPr lang="en-US" dirty="0"/>
              <a:t>Click to Add Chapter Title</a:t>
            </a:r>
          </a:p>
        </p:txBody>
      </p:sp>
      <p:cxnSp>
        <p:nvCxnSpPr>
          <p:cNvPr id="7" name="Shape 99">
            <a:extLst>
              <a:ext uri="{FF2B5EF4-FFF2-40B4-BE49-F238E27FC236}">
                <a16:creationId xmlns:a16="http://schemas.microsoft.com/office/drawing/2014/main" id="{94E87B3F-A490-CE4B-89E0-18FC29BB5205}"/>
              </a:ext>
            </a:extLst>
          </p:cNvPr>
          <p:cNvCxnSpPr>
            <a:cxnSpLocks/>
          </p:cNvCxnSpPr>
          <p:nvPr userDrawn="1"/>
        </p:nvCxnSpPr>
        <p:spPr>
          <a:xfrm>
            <a:off x="1610139" y="4225063"/>
            <a:ext cx="10581861"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96408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B2FD7-958A-0C45-B087-7DDC509F8C39}"/>
              </a:ext>
            </a:extLst>
          </p:cNvPr>
          <p:cNvSpPr>
            <a:spLocks noGrp="1"/>
          </p:cNvSpPr>
          <p:nvPr>
            <p:ph type="title" hasCustomPrompt="1"/>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F8D793A9-78D0-DB44-9842-DF34C4F56FCD}"/>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Slide Number Placeholder 5">
            <a:extLst>
              <a:ext uri="{FF2B5EF4-FFF2-40B4-BE49-F238E27FC236}">
                <a16:creationId xmlns:a16="http://schemas.microsoft.com/office/drawing/2014/main" id="{8B9850A2-0FAF-1F4F-9CFE-2458DCD4415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5" name="Shape 99">
            <a:extLst>
              <a:ext uri="{FF2B5EF4-FFF2-40B4-BE49-F238E27FC236}">
                <a16:creationId xmlns:a16="http://schemas.microsoft.com/office/drawing/2014/main" id="{973325D0-1E67-7343-83E5-FA2188290DAA}"/>
              </a:ext>
            </a:extLst>
          </p:cNvPr>
          <p:cNvCxnSpPr>
            <a:cxnSpLocks/>
          </p:cNvCxnSpPr>
          <p:nvPr userDrawn="1"/>
        </p:nvCxnSpPr>
        <p:spPr>
          <a:xfrm>
            <a:off x="831850" y="4589463"/>
            <a:ext cx="113601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8875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AF1C-2FEF-6242-ABE9-7D70C8595B3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B026BE8-82C8-4142-AE0F-CE6E9BD0AD14}"/>
              </a:ext>
            </a:extLst>
          </p:cNvPr>
          <p:cNvSpPr>
            <a:spLocks noGrp="1"/>
          </p:cNvSpPr>
          <p:nvPr>
            <p:ph sz="half" idx="1"/>
          </p:nvPr>
        </p:nvSpPr>
        <p:spPr>
          <a:xfrm>
            <a:off x="1182758" y="1825625"/>
            <a:ext cx="483704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BD5BAE-18FF-7744-943F-AF451994984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3AD9767-8F21-2644-BB12-1DA08EE147FC}"/>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83DE70EB-F425-BB4F-89B5-AA119946A7DC}"/>
              </a:ext>
            </a:extLst>
          </p:cNvPr>
          <p:cNvCxnSpPr>
            <a:cxnSpLocks/>
          </p:cNvCxnSpPr>
          <p:nvPr userDrawn="1"/>
        </p:nvCxnSpPr>
        <p:spPr>
          <a:xfrm>
            <a:off x="983837" y="1569545"/>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9565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DC57-EA5D-8A44-945E-B158D9524DB6}"/>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95C1A9C-F576-4A47-A383-5DE1DD2F61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93EC18-C9B1-7F4B-BFEA-54F523EF74F2}"/>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52A4D5A-5DB2-484D-88C8-A024BBC26A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24C890A-252B-B348-84D8-D857DB0A8D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30C7B4F-6D0B-904C-9885-7CB0869B0960}"/>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10" name="Shape 99">
            <a:extLst>
              <a:ext uri="{FF2B5EF4-FFF2-40B4-BE49-F238E27FC236}">
                <a16:creationId xmlns:a16="http://schemas.microsoft.com/office/drawing/2014/main" id="{66AD6D74-344E-A54C-9A0C-D9987DFF3753}"/>
              </a:ext>
            </a:extLst>
          </p:cNvPr>
          <p:cNvCxnSpPr>
            <a:cxnSpLocks/>
          </p:cNvCxnSpPr>
          <p:nvPr userDrawn="1"/>
        </p:nvCxnSpPr>
        <p:spPr>
          <a:xfrm>
            <a:off x="983837" y="1469337"/>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479465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2EC0-F0AE-9445-A41E-5C87D776FBEF}"/>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E83625D-A756-7F49-AB3B-3B19F7CAA9EA}"/>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4" name="Shape 99">
            <a:extLst>
              <a:ext uri="{FF2B5EF4-FFF2-40B4-BE49-F238E27FC236}">
                <a16:creationId xmlns:a16="http://schemas.microsoft.com/office/drawing/2014/main" id="{D1908872-F504-B444-82AE-1560204653B7}"/>
              </a:ext>
            </a:extLst>
          </p:cNvPr>
          <p:cNvCxnSpPr>
            <a:cxnSpLocks/>
          </p:cNvCxnSpPr>
          <p:nvPr userDrawn="1"/>
        </p:nvCxnSpPr>
        <p:spPr>
          <a:xfrm>
            <a:off x="983837" y="1582071"/>
            <a:ext cx="1120816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09065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862F8-D10B-E844-A683-3AF7FD775A6D}"/>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42C8119-9F97-154F-8D0D-877CCDE63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595C8-2E13-E74D-B6BC-3FE67DB6A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1758E6BD-2C0D-0948-8CA6-F12956A02597}"/>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D27140A5-E15E-BD46-8584-067F29D9D83D}"/>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89433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8E29B-A727-0242-95D3-50DD382BCE06}"/>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502107-0DCE-174F-BD90-B7DDBC0C3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D27ABF-7140-B846-BA0A-AD8307DE4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631C0212-3F5D-924C-8A51-77A9A1441BD8}"/>
              </a:ext>
            </a:extLst>
          </p:cNvPr>
          <p:cNvSpPr>
            <a:spLocks noGrp="1"/>
          </p:cNvSpPr>
          <p:nvPr>
            <p:ph type="sldNum" sz="quarter" idx="12"/>
          </p:nvPr>
        </p:nvSpPr>
        <p:spPr/>
        <p:txBody>
          <a:bodyPr/>
          <a:lstStyle/>
          <a:p>
            <a:fld id="{D275CE6D-5C38-C543-B8AD-F8110668FDF9}" type="slidenum">
              <a:rPr lang="en-US" smtClean="0"/>
              <a:t>‹#›</a:t>
            </a:fld>
            <a:endParaRPr lang="en-US" dirty="0"/>
          </a:p>
        </p:txBody>
      </p:sp>
      <p:cxnSp>
        <p:nvCxnSpPr>
          <p:cNvPr id="6" name="Shape 99">
            <a:extLst>
              <a:ext uri="{FF2B5EF4-FFF2-40B4-BE49-F238E27FC236}">
                <a16:creationId xmlns:a16="http://schemas.microsoft.com/office/drawing/2014/main" id="{E4F1C8B1-B262-B54D-A9C0-F0135C46D574}"/>
              </a:ext>
            </a:extLst>
          </p:cNvPr>
          <p:cNvCxnSpPr>
            <a:cxnSpLocks/>
          </p:cNvCxnSpPr>
          <p:nvPr userDrawn="1"/>
        </p:nvCxnSpPr>
        <p:spPr>
          <a:xfrm>
            <a:off x="839788" y="2069926"/>
            <a:ext cx="3932237"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03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54C78-7612-7841-8168-3168267AD5BC}"/>
              </a:ext>
            </a:extLst>
          </p:cNvPr>
          <p:cNvSpPr>
            <a:spLocks noGrp="1"/>
          </p:cNvSpPr>
          <p:nvPr>
            <p:ph type="title"/>
          </p:nvPr>
        </p:nvSpPr>
        <p:spPr>
          <a:xfrm>
            <a:off x="838200" y="695739"/>
            <a:ext cx="10515600" cy="99494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E1BDA34-773B-E24F-9795-67AB0AAAF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FE610F-F9D8-EA47-B076-18F52BB0C463}"/>
              </a:ext>
            </a:extLst>
          </p:cNvPr>
          <p:cNvSpPr>
            <a:spLocks noGrp="1"/>
          </p:cNvSpPr>
          <p:nvPr>
            <p:ph type="sldNum" sz="quarter" idx="4"/>
          </p:nvPr>
        </p:nvSpPr>
        <p:spPr>
          <a:xfrm>
            <a:off x="738810" y="6231917"/>
            <a:ext cx="443948" cy="365125"/>
          </a:xfrm>
          <a:prstGeom prst="rect">
            <a:avLst/>
          </a:prstGeom>
        </p:spPr>
        <p:txBody>
          <a:bodyPr vert="horz" lIns="91440" tIns="45720" rIns="91440" bIns="45720" rtlCol="0" anchor="ctr"/>
          <a:lstStyle>
            <a:lvl1pPr algn="l">
              <a:defRPr sz="1400">
                <a:solidFill>
                  <a:schemeClr val="tx1">
                    <a:tint val="75000"/>
                  </a:schemeClr>
                </a:solidFill>
                <a:latin typeface="Calibri" panose="020F0502020204030204" pitchFamily="34" charset="0"/>
                <a:cs typeface="Calibri" panose="020F0502020204030204" pitchFamily="34" charset="0"/>
              </a:defRPr>
            </a:lvl1pPr>
          </a:lstStyle>
          <a:p>
            <a:fld id="{D275CE6D-5C38-C543-B8AD-F8110668FDF9}" type="slidenum">
              <a:rPr lang="en-US" smtClean="0"/>
              <a:pPr/>
              <a:t>‹#›</a:t>
            </a:fld>
            <a:endParaRPr lang="en-US" dirty="0"/>
          </a:p>
        </p:txBody>
      </p:sp>
      <p:pic>
        <p:nvPicPr>
          <p:cNvPr id="5" name="Picture 4">
            <a:extLst>
              <a:ext uri="{FF2B5EF4-FFF2-40B4-BE49-F238E27FC236}">
                <a16:creationId xmlns:a16="http://schemas.microsoft.com/office/drawing/2014/main" id="{1373610A-5E58-E749-8E27-85C569328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82170" y="5846548"/>
            <a:ext cx="2391950" cy="695221"/>
          </a:xfrm>
          <a:prstGeom prst="rect">
            <a:avLst/>
          </a:prstGeom>
        </p:spPr>
      </p:pic>
    </p:spTree>
    <p:extLst>
      <p:ext uri="{BB962C8B-B14F-4D97-AF65-F5344CB8AC3E}">
        <p14:creationId xmlns:p14="http://schemas.microsoft.com/office/powerpoint/2010/main" val="3737322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ronavirus.maryland.gov/#Vacc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hpa.health.maryland.gov/influenza/Pages/flu-dashboard.asp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cdc.gov/coronavirus/2019-ncov/more/science-and-research/scientific-brief-emerging-variant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mmwr/volumes/70/wr/mm7003e2.htm?s_cid=mm7003e2_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mmwr/volumes/70/wr/mm7003e2.htm?s_cid=mm7003e2_w"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mmwr/volumes/70/wr/mm7003e2.htm?s_cid=mm7003e2_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mmwr/volumes/70/wr/mm7003e2.htm?s_cid=mm7003e2_w"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mmwr/volumes/70/wr/mm7003e2.htm?s_cid=mm7003e2_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cases-updates/cases-in-u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ovid.cdc.gov/covid-data-tracker/#trends_dailytrendsca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vid.cdc.gov/covid-data-tracker/#compare-trends_newcas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ealth.maryland.gov/coronavir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75A1-2517-744F-9A8B-57E30E174F53}"/>
              </a:ext>
            </a:extLst>
          </p:cNvPr>
          <p:cNvSpPr>
            <a:spLocks noGrp="1"/>
          </p:cNvSpPr>
          <p:nvPr>
            <p:ph type="ctrTitle"/>
          </p:nvPr>
        </p:nvSpPr>
        <p:spPr>
          <a:xfrm>
            <a:off x="1524000" y="2239347"/>
            <a:ext cx="9144000" cy="1629551"/>
          </a:xfrm>
        </p:spPr>
        <p:txBody>
          <a:bodyPr>
            <a:normAutofit fontScale="90000"/>
          </a:bodyPr>
          <a:lstStyle/>
          <a:p>
            <a:r>
              <a:rPr lang="en-US" dirty="0"/>
              <a:t>Maryland Situation Update on </a:t>
            </a:r>
            <a:br>
              <a:rPr lang="en-US" dirty="0"/>
            </a:br>
            <a:r>
              <a:rPr lang="en-US" dirty="0"/>
              <a:t>Coronavirus Disease (COVID-19)</a:t>
            </a:r>
            <a:br>
              <a:rPr lang="en-US" dirty="0"/>
            </a:br>
            <a:r>
              <a:rPr lang="en-US" dirty="0"/>
              <a:t>for BHA</a:t>
            </a:r>
          </a:p>
        </p:txBody>
      </p:sp>
      <p:sp>
        <p:nvSpPr>
          <p:cNvPr id="9" name="Subtitle 8">
            <a:extLst>
              <a:ext uri="{FF2B5EF4-FFF2-40B4-BE49-F238E27FC236}">
                <a16:creationId xmlns:a16="http://schemas.microsoft.com/office/drawing/2014/main" id="{CDE056D8-945A-4B48-A18A-58091677BCC7}"/>
              </a:ext>
            </a:extLst>
          </p:cNvPr>
          <p:cNvSpPr>
            <a:spLocks noGrp="1"/>
          </p:cNvSpPr>
          <p:nvPr>
            <p:ph type="subTitle" idx="1"/>
          </p:nvPr>
        </p:nvSpPr>
        <p:spPr>
          <a:xfrm>
            <a:off x="1524000" y="3999722"/>
            <a:ext cx="9144000" cy="1169437"/>
          </a:xfrm>
        </p:spPr>
        <p:txBody>
          <a:bodyPr>
            <a:normAutofit/>
          </a:bodyPr>
          <a:lstStyle/>
          <a:p>
            <a:pPr lvl="0"/>
            <a:r>
              <a:rPr lang="en-US" sz="2100" dirty="0"/>
              <a:t>Maryland Department of Health</a:t>
            </a:r>
          </a:p>
          <a:p>
            <a:pPr lvl="0"/>
            <a:r>
              <a:rPr lang="en-US" sz="2100" dirty="0"/>
              <a:t>Infectious Disease Epidemiology and Outbreak Response Bureau</a:t>
            </a:r>
          </a:p>
        </p:txBody>
      </p:sp>
      <p:sp>
        <p:nvSpPr>
          <p:cNvPr id="4" name="Text Placeholder 3">
            <a:extLst>
              <a:ext uri="{FF2B5EF4-FFF2-40B4-BE49-F238E27FC236}">
                <a16:creationId xmlns:a16="http://schemas.microsoft.com/office/drawing/2014/main" id="{0DBA006E-C594-466C-BCBE-4496AED2A4B4}"/>
              </a:ext>
            </a:extLst>
          </p:cNvPr>
          <p:cNvSpPr>
            <a:spLocks noGrp="1"/>
          </p:cNvSpPr>
          <p:nvPr>
            <p:ph type="body" sz="quarter" idx="11"/>
          </p:nvPr>
        </p:nvSpPr>
        <p:spPr>
          <a:xfrm>
            <a:off x="1604010" y="4899990"/>
            <a:ext cx="9144000" cy="366713"/>
          </a:xfrm>
        </p:spPr>
        <p:txBody>
          <a:bodyPr>
            <a:normAutofit fontScale="92500" lnSpcReduction="10000"/>
          </a:bodyPr>
          <a:lstStyle/>
          <a:p>
            <a:r>
              <a:rPr lang="en-US"/>
              <a:t>January 22, </a:t>
            </a:r>
            <a:r>
              <a:rPr lang="en-US" dirty="0"/>
              <a:t>2021</a:t>
            </a:r>
          </a:p>
        </p:txBody>
      </p:sp>
    </p:spTree>
    <p:extLst>
      <p:ext uri="{BB962C8B-B14F-4D97-AF65-F5344CB8AC3E}">
        <p14:creationId xmlns:p14="http://schemas.microsoft.com/office/powerpoint/2010/main" val="396414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Volume and % Positivity</a:t>
            </a:r>
          </a:p>
        </p:txBody>
      </p:sp>
      <p:sp>
        <p:nvSpPr>
          <p:cNvPr id="4" name="Slide Number Placeholder 3"/>
          <p:cNvSpPr>
            <a:spLocks noGrp="1"/>
          </p:cNvSpPr>
          <p:nvPr>
            <p:ph type="sldNum" sz="quarter" idx="12"/>
          </p:nvPr>
        </p:nvSpPr>
        <p:spPr/>
        <p:txBody>
          <a:bodyPr/>
          <a:lstStyle/>
          <a:p>
            <a:fld id="{D275CE6D-5C38-C543-B8AD-F8110668FDF9}" type="slidenum">
              <a:rPr lang="en-US" smtClean="0"/>
              <a:pPr/>
              <a:t>10</a:t>
            </a:fld>
            <a:endParaRPr lang="en-US" dirty="0"/>
          </a:p>
        </p:txBody>
      </p:sp>
      <p:sp>
        <p:nvSpPr>
          <p:cNvPr id="5" name="Text Placeholder 4"/>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68541A5-4DBB-412E-A0A1-3C2A899E9659}"/>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1A7ED3FD-75BD-4C28-9D62-98D2345DC5CB}"/>
              </a:ext>
            </a:extLst>
          </p:cNvPr>
          <p:cNvPicPr>
            <a:picLocks noChangeAspect="1"/>
          </p:cNvPicPr>
          <p:nvPr/>
        </p:nvPicPr>
        <p:blipFill>
          <a:blip r:embed="rId2"/>
          <a:stretch>
            <a:fillRect/>
          </a:stretch>
        </p:blipFill>
        <p:spPr>
          <a:xfrm>
            <a:off x="884583" y="1281673"/>
            <a:ext cx="9268600" cy="5564670"/>
          </a:xfrm>
          <a:prstGeom prst="rect">
            <a:avLst/>
          </a:prstGeom>
        </p:spPr>
      </p:pic>
    </p:spTree>
    <p:extLst>
      <p:ext uri="{BB962C8B-B14F-4D97-AF65-F5344CB8AC3E}">
        <p14:creationId xmlns:p14="http://schemas.microsoft.com/office/powerpoint/2010/main" val="2385895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45DDC-C771-4567-8D87-1EE5EB44BFD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9507CDB-01D6-41B3-AFD6-1EF0EE55D5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A0DAA6B-03F4-487B-98B0-34E909F207DC}"/>
              </a:ext>
            </a:extLst>
          </p:cNvPr>
          <p:cNvSpPr>
            <a:spLocks noGrp="1"/>
          </p:cNvSpPr>
          <p:nvPr>
            <p:ph type="sldNum" sz="quarter" idx="12"/>
          </p:nvPr>
        </p:nvSpPr>
        <p:spPr/>
        <p:txBody>
          <a:bodyPr/>
          <a:lstStyle/>
          <a:p>
            <a:fld id="{D275CE6D-5C38-C543-B8AD-F8110668FDF9}" type="slidenum">
              <a:rPr lang="en-US" smtClean="0"/>
              <a:pPr/>
              <a:t>11</a:t>
            </a:fld>
            <a:endParaRPr lang="en-US" dirty="0"/>
          </a:p>
        </p:txBody>
      </p:sp>
      <p:sp>
        <p:nvSpPr>
          <p:cNvPr id="5" name="Text Placeholder 4">
            <a:extLst>
              <a:ext uri="{FF2B5EF4-FFF2-40B4-BE49-F238E27FC236}">
                <a16:creationId xmlns:a16="http://schemas.microsoft.com/office/drawing/2014/main" id="{11131DBB-2F48-44CB-A8F4-D5FFF600E398}"/>
              </a:ext>
            </a:extLst>
          </p:cNvPr>
          <p:cNvSpPr>
            <a:spLocks noGrp="1"/>
          </p:cNvSpPr>
          <p:nvPr>
            <p:ph type="body" sz="quarter" idx="13"/>
          </p:nvPr>
        </p:nvSpPr>
        <p:spPr/>
        <p:txBody>
          <a:bodyPr/>
          <a:lstStyle/>
          <a:p>
            <a:endParaRPr lang="en-US" dirty="0"/>
          </a:p>
        </p:txBody>
      </p:sp>
      <p:pic>
        <p:nvPicPr>
          <p:cNvPr id="6" name="Picture 5">
            <a:extLst>
              <a:ext uri="{FF2B5EF4-FFF2-40B4-BE49-F238E27FC236}">
                <a16:creationId xmlns:a16="http://schemas.microsoft.com/office/drawing/2014/main" id="{03D5EC9C-23AC-4748-9A6C-54350F50B9B6}"/>
              </a:ext>
            </a:extLst>
          </p:cNvPr>
          <p:cNvPicPr>
            <a:picLocks noChangeAspect="1"/>
          </p:cNvPicPr>
          <p:nvPr/>
        </p:nvPicPr>
        <p:blipFill>
          <a:blip r:embed="rId2"/>
          <a:stretch>
            <a:fillRect/>
          </a:stretch>
        </p:blipFill>
        <p:spPr>
          <a:xfrm>
            <a:off x="449504" y="300866"/>
            <a:ext cx="11020977" cy="6256268"/>
          </a:xfrm>
          <a:prstGeom prst="rect">
            <a:avLst/>
          </a:prstGeom>
        </p:spPr>
      </p:pic>
    </p:spTree>
    <p:extLst>
      <p:ext uri="{BB962C8B-B14F-4D97-AF65-F5344CB8AC3E}">
        <p14:creationId xmlns:p14="http://schemas.microsoft.com/office/powerpoint/2010/main" val="3085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1CDEB-3EAF-4C88-978F-9566F2580C15}"/>
              </a:ext>
            </a:extLst>
          </p:cNvPr>
          <p:cNvSpPr>
            <a:spLocks noGrp="1"/>
          </p:cNvSpPr>
          <p:nvPr>
            <p:ph type="title"/>
          </p:nvPr>
        </p:nvSpPr>
        <p:spPr/>
        <p:txBody>
          <a:bodyPr/>
          <a:lstStyle/>
          <a:p>
            <a:r>
              <a:rPr lang="en-US" dirty="0"/>
              <a:t>Maryland Vaccine Dashboard</a:t>
            </a:r>
          </a:p>
        </p:txBody>
      </p:sp>
      <p:sp>
        <p:nvSpPr>
          <p:cNvPr id="4" name="Slide Number Placeholder 3">
            <a:extLst>
              <a:ext uri="{FF2B5EF4-FFF2-40B4-BE49-F238E27FC236}">
                <a16:creationId xmlns:a16="http://schemas.microsoft.com/office/drawing/2014/main" id="{7E148631-154D-4C8C-A6FA-2CFD86BA6618}"/>
              </a:ext>
            </a:extLst>
          </p:cNvPr>
          <p:cNvSpPr>
            <a:spLocks noGrp="1"/>
          </p:cNvSpPr>
          <p:nvPr>
            <p:ph type="sldNum" sz="quarter" idx="12"/>
          </p:nvPr>
        </p:nvSpPr>
        <p:spPr/>
        <p:txBody>
          <a:bodyPr/>
          <a:lstStyle/>
          <a:p>
            <a:fld id="{D275CE6D-5C38-C543-B8AD-F8110668FDF9}" type="slidenum">
              <a:rPr lang="en-US" smtClean="0"/>
              <a:pPr/>
              <a:t>12</a:t>
            </a:fld>
            <a:endParaRPr lang="en-US" dirty="0"/>
          </a:p>
        </p:txBody>
      </p:sp>
      <p:sp>
        <p:nvSpPr>
          <p:cNvPr id="9" name="TextBox 8">
            <a:extLst>
              <a:ext uri="{FF2B5EF4-FFF2-40B4-BE49-F238E27FC236}">
                <a16:creationId xmlns:a16="http://schemas.microsoft.com/office/drawing/2014/main" id="{A8F344B1-BB34-4095-9050-7C8C6AE4F3AE}"/>
              </a:ext>
            </a:extLst>
          </p:cNvPr>
          <p:cNvSpPr txBox="1"/>
          <p:nvPr/>
        </p:nvSpPr>
        <p:spPr>
          <a:xfrm>
            <a:off x="1160837" y="6343433"/>
            <a:ext cx="7172130" cy="369332"/>
          </a:xfrm>
          <a:prstGeom prst="rect">
            <a:avLst/>
          </a:prstGeom>
          <a:noFill/>
        </p:spPr>
        <p:txBody>
          <a:bodyPr wrap="square">
            <a:spAutoFit/>
          </a:bodyPr>
          <a:lstStyle/>
          <a:p>
            <a:r>
              <a:rPr lang="en-US" dirty="0">
                <a:hlinkClick r:id="rId2"/>
              </a:rPr>
              <a:t>https://coronavirus.maryland.gov/#Vaccine</a:t>
            </a:r>
            <a:r>
              <a:rPr lang="en-US" dirty="0"/>
              <a:t> accessed January 22, 2021</a:t>
            </a:r>
          </a:p>
        </p:txBody>
      </p:sp>
      <p:pic>
        <p:nvPicPr>
          <p:cNvPr id="3" name="Picture 2">
            <a:extLst>
              <a:ext uri="{FF2B5EF4-FFF2-40B4-BE49-F238E27FC236}">
                <a16:creationId xmlns:a16="http://schemas.microsoft.com/office/drawing/2014/main" id="{FA106ADB-2957-44A6-A08E-5327617B256B}"/>
              </a:ext>
            </a:extLst>
          </p:cNvPr>
          <p:cNvPicPr>
            <a:picLocks noChangeAspect="1"/>
          </p:cNvPicPr>
          <p:nvPr/>
        </p:nvPicPr>
        <p:blipFill>
          <a:blip r:embed="rId3"/>
          <a:stretch>
            <a:fillRect/>
          </a:stretch>
        </p:blipFill>
        <p:spPr>
          <a:xfrm>
            <a:off x="659198" y="1504820"/>
            <a:ext cx="8175407" cy="4930907"/>
          </a:xfrm>
          <a:prstGeom prst="rect">
            <a:avLst/>
          </a:prstGeom>
        </p:spPr>
      </p:pic>
    </p:spTree>
    <p:extLst>
      <p:ext uri="{BB962C8B-B14F-4D97-AF65-F5344CB8AC3E}">
        <p14:creationId xmlns:p14="http://schemas.microsoft.com/office/powerpoint/2010/main" val="64346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5AA757F-6241-4452-8BB1-A658CD7EC0D8}"/>
              </a:ext>
            </a:extLst>
          </p:cNvPr>
          <p:cNvPicPr>
            <a:picLocks noChangeAspect="1"/>
          </p:cNvPicPr>
          <p:nvPr/>
        </p:nvPicPr>
        <p:blipFill>
          <a:blip r:embed="rId2"/>
          <a:stretch>
            <a:fillRect/>
          </a:stretch>
        </p:blipFill>
        <p:spPr>
          <a:xfrm>
            <a:off x="537185" y="596349"/>
            <a:ext cx="9270693" cy="6085482"/>
          </a:xfrm>
          <a:prstGeom prst="rect">
            <a:avLst/>
          </a:prstGeom>
        </p:spPr>
      </p:pic>
      <p:sp>
        <p:nvSpPr>
          <p:cNvPr id="2" name="Title 1">
            <a:extLst>
              <a:ext uri="{FF2B5EF4-FFF2-40B4-BE49-F238E27FC236}">
                <a16:creationId xmlns:a16="http://schemas.microsoft.com/office/drawing/2014/main" id="{C18068B4-6CAA-4B9E-BCC1-C3EF8EBF1633}"/>
              </a:ext>
            </a:extLst>
          </p:cNvPr>
          <p:cNvSpPr>
            <a:spLocks noGrp="1"/>
          </p:cNvSpPr>
          <p:nvPr>
            <p:ph type="title"/>
          </p:nvPr>
        </p:nvSpPr>
        <p:spPr/>
        <p:txBody>
          <a:bodyPr/>
          <a:lstStyle/>
          <a:p>
            <a:r>
              <a:rPr lang="en-US" dirty="0"/>
              <a:t>Maryland COVID-19 Vaccination Phases</a:t>
            </a:r>
          </a:p>
        </p:txBody>
      </p:sp>
      <p:sp>
        <p:nvSpPr>
          <p:cNvPr id="4" name="Slide Number Placeholder 3">
            <a:extLst>
              <a:ext uri="{FF2B5EF4-FFF2-40B4-BE49-F238E27FC236}">
                <a16:creationId xmlns:a16="http://schemas.microsoft.com/office/drawing/2014/main" id="{6B54CF2A-3A22-4B46-B955-06972AF7727F}"/>
              </a:ext>
            </a:extLst>
          </p:cNvPr>
          <p:cNvSpPr>
            <a:spLocks noGrp="1"/>
          </p:cNvSpPr>
          <p:nvPr>
            <p:ph type="sldNum" sz="quarter" idx="12"/>
          </p:nvPr>
        </p:nvSpPr>
        <p:spPr/>
        <p:txBody>
          <a:bodyPr/>
          <a:lstStyle/>
          <a:p>
            <a:fld id="{D275CE6D-5C38-C543-B8AD-F8110668FDF9}" type="slidenum">
              <a:rPr lang="en-US" smtClean="0"/>
              <a:pPr/>
              <a:t>13</a:t>
            </a:fld>
            <a:endParaRPr lang="en-US" dirty="0"/>
          </a:p>
        </p:txBody>
      </p:sp>
      <p:sp>
        <p:nvSpPr>
          <p:cNvPr id="5" name="Text Placeholder 4">
            <a:extLst>
              <a:ext uri="{FF2B5EF4-FFF2-40B4-BE49-F238E27FC236}">
                <a16:creationId xmlns:a16="http://schemas.microsoft.com/office/drawing/2014/main" id="{E6FF53C1-F1FB-47E9-8328-2221B429787F}"/>
              </a:ext>
            </a:extLst>
          </p:cNvPr>
          <p:cNvSpPr>
            <a:spLocks noGrp="1"/>
          </p:cNvSpPr>
          <p:nvPr>
            <p:ph type="body" sz="quarter" idx="13"/>
          </p:nvPr>
        </p:nvSpPr>
        <p:spPr/>
        <p:txBody>
          <a:bodyPr/>
          <a:lstStyle/>
          <a:p>
            <a:endParaRPr lang="en-US" dirty="0"/>
          </a:p>
        </p:txBody>
      </p:sp>
      <p:sp>
        <p:nvSpPr>
          <p:cNvPr id="7" name="Rectangle 6">
            <a:extLst>
              <a:ext uri="{FF2B5EF4-FFF2-40B4-BE49-F238E27FC236}">
                <a16:creationId xmlns:a16="http://schemas.microsoft.com/office/drawing/2014/main" id="{47DE0FF8-3784-46C0-B5E4-7823CF31015F}"/>
              </a:ext>
            </a:extLst>
          </p:cNvPr>
          <p:cNvSpPr/>
          <p:nvPr/>
        </p:nvSpPr>
        <p:spPr>
          <a:xfrm>
            <a:off x="0" y="3368233"/>
            <a:ext cx="5814412" cy="369332"/>
          </a:xfrm>
          <a:prstGeom prst="rect">
            <a:avLst/>
          </a:prstGeom>
        </p:spPr>
        <p:txBody>
          <a:bodyPr wrap="none">
            <a:spAutoFit/>
          </a:bodyPr>
          <a:lstStyle/>
          <a:p>
            <a:r>
              <a:rPr lang="en-US" b="1" dirty="0">
                <a:solidFill>
                  <a:srgbClr val="CB0E3E"/>
                </a:solidFill>
                <a:latin typeface="Montserrat"/>
              </a:rPr>
              <a:t>Maryland will move into Phase 1C on Mon., Jan. 25 </a:t>
            </a:r>
            <a:endParaRPr lang="en-US" dirty="0"/>
          </a:p>
        </p:txBody>
      </p:sp>
    </p:spTree>
    <p:extLst>
      <p:ext uri="{BB962C8B-B14F-4D97-AF65-F5344CB8AC3E}">
        <p14:creationId xmlns:p14="http://schemas.microsoft.com/office/powerpoint/2010/main" val="601152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08C2C4-0ACC-4B6F-9136-09411980FEBB}"/>
              </a:ext>
            </a:extLst>
          </p:cNvPr>
          <p:cNvSpPr>
            <a:spLocks noGrp="1"/>
          </p:cNvSpPr>
          <p:nvPr>
            <p:ph type="title"/>
          </p:nvPr>
        </p:nvSpPr>
        <p:spPr/>
        <p:txBody>
          <a:bodyPr/>
          <a:lstStyle/>
          <a:p>
            <a:r>
              <a:rPr lang="en-US" dirty="0"/>
              <a:t>Maryland Influenza Epi Update</a:t>
            </a:r>
          </a:p>
        </p:txBody>
      </p:sp>
      <p:sp>
        <p:nvSpPr>
          <p:cNvPr id="12" name="Text Placeholder 11">
            <a:extLst>
              <a:ext uri="{FF2B5EF4-FFF2-40B4-BE49-F238E27FC236}">
                <a16:creationId xmlns:a16="http://schemas.microsoft.com/office/drawing/2014/main" id="{FCE4C42C-2BC0-4856-83EC-3B46ACB4F7A4}"/>
              </a:ext>
            </a:extLst>
          </p:cNvPr>
          <p:cNvSpPr>
            <a:spLocks noGrp="1"/>
          </p:cNvSpPr>
          <p:nvPr>
            <p:ph type="body" idx="1"/>
          </p:nvPr>
        </p:nvSpPr>
        <p:spPr/>
        <p:txBody>
          <a:bodyPr/>
          <a:lstStyle/>
          <a:p>
            <a:r>
              <a:rPr lang="en-US" dirty="0"/>
              <a:t>Week Ending January 15</a:t>
            </a:r>
            <a:r>
              <a:rPr lang="en-US" baseline="30000" dirty="0"/>
              <a:t>nd</a:t>
            </a:r>
            <a:r>
              <a:rPr lang="en-US" dirty="0"/>
              <a:t>, 2021</a:t>
            </a:r>
          </a:p>
          <a:p>
            <a:r>
              <a:rPr lang="en-US" dirty="0"/>
              <a:t>Influenza-like illness (ILI) activity in Maryland was </a:t>
            </a:r>
            <a:r>
              <a:rPr lang="en-US" b="1" dirty="0">
                <a:solidFill>
                  <a:srgbClr val="00B050"/>
                </a:solidFill>
              </a:rPr>
              <a:t>minimal</a:t>
            </a:r>
            <a:endParaRPr lang="en-US" dirty="0"/>
          </a:p>
          <a:p>
            <a:endParaRPr lang="en-US" dirty="0"/>
          </a:p>
        </p:txBody>
      </p:sp>
      <p:sp>
        <p:nvSpPr>
          <p:cNvPr id="4" name="Slide Number Placeholder 3">
            <a:extLst>
              <a:ext uri="{FF2B5EF4-FFF2-40B4-BE49-F238E27FC236}">
                <a16:creationId xmlns:a16="http://schemas.microsoft.com/office/drawing/2014/main" id="{38AB33AD-7FF7-4962-9D95-3E7F467E6AEE}"/>
              </a:ext>
            </a:extLst>
          </p:cNvPr>
          <p:cNvSpPr>
            <a:spLocks noGrp="1"/>
          </p:cNvSpPr>
          <p:nvPr>
            <p:ph type="sldNum" sz="quarter" idx="12"/>
          </p:nvPr>
        </p:nvSpPr>
        <p:spPr/>
        <p:txBody>
          <a:bodyPr/>
          <a:lstStyle/>
          <a:p>
            <a:fld id="{D275CE6D-5C38-C543-B8AD-F8110668FDF9}" type="slidenum">
              <a:rPr lang="en-US" smtClean="0"/>
              <a:t>14</a:t>
            </a:fld>
            <a:endParaRPr lang="en-US"/>
          </a:p>
        </p:txBody>
      </p:sp>
    </p:spTree>
    <p:extLst>
      <p:ext uri="{BB962C8B-B14F-4D97-AF65-F5344CB8AC3E}">
        <p14:creationId xmlns:p14="http://schemas.microsoft.com/office/powerpoint/2010/main" val="728018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AC5162D-9147-4BE0-A0DD-A7A00DC53959}"/>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6DD1C92-1CE2-408E-BD41-8E6C44543945}"/>
              </a:ext>
            </a:extLst>
          </p:cNvPr>
          <p:cNvSpPr>
            <a:spLocks noGrp="1"/>
          </p:cNvSpPr>
          <p:nvPr>
            <p:ph type="sldNum" sz="quarter" idx="12"/>
          </p:nvPr>
        </p:nvSpPr>
        <p:spPr/>
        <p:txBody>
          <a:bodyPr/>
          <a:lstStyle/>
          <a:p>
            <a:fld id="{D275CE6D-5C38-C543-B8AD-F8110668FDF9}" type="slidenum">
              <a:rPr lang="en-US" smtClean="0"/>
              <a:pPr/>
              <a:t>15</a:t>
            </a:fld>
            <a:endParaRPr lang="en-US" dirty="0"/>
          </a:p>
        </p:txBody>
      </p:sp>
      <p:sp>
        <p:nvSpPr>
          <p:cNvPr id="9" name="TextBox 8">
            <a:extLst>
              <a:ext uri="{FF2B5EF4-FFF2-40B4-BE49-F238E27FC236}">
                <a16:creationId xmlns:a16="http://schemas.microsoft.com/office/drawing/2014/main" id="{9AFCAD29-CFD4-4F54-9AFC-0602BBCB4B98}"/>
              </a:ext>
            </a:extLst>
          </p:cNvPr>
          <p:cNvSpPr txBox="1"/>
          <p:nvPr/>
        </p:nvSpPr>
        <p:spPr>
          <a:xfrm>
            <a:off x="6615485" y="47333"/>
            <a:ext cx="6106600" cy="307777"/>
          </a:xfrm>
          <a:prstGeom prst="rect">
            <a:avLst/>
          </a:prstGeom>
          <a:noFill/>
        </p:spPr>
        <p:txBody>
          <a:bodyPr wrap="square">
            <a:spAutoFit/>
          </a:bodyPr>
          <a:lstStyle/>
          <a:p>
            <a:r>
              <a:rPr lang="en-US" sz="1400" dirty="0">
                <a:hlinkClick r:id="rId2"/>
              </a:rPr>
              <a:t>https://phpa.health.maryland.gov/influenza/Pages/flu-dashboard.aspx</a:t>
            </a:r>
            <a:endParaRPr lang="en-US" sz="1400" dirty="0"/>
          </a:p>
        </p:txBody>
      </p:sp>
      <p:pic>
        <p:nvPicPr>
          <p:cNvPr id="3" name="Picture 2">
            <a:extLst>
              <a:ext uri="{FF2B5EF4-FFF2-40B4-BE49-F238E27FC236}">
                <a16:creationId xmlns:a16="http://schemas.microsoft.com/office/drawing/2014/main" id="{9ABCCA89-EA60-4D44-80F0-C26BCE3172D3}"/>
              </a:ext>
            </a:extLst>
          </p:cNvPr>
          <p:cNvPicPr>
            <a:picLocks noChangeAspect="1"/>
          </p:cNvPicPr>
          <p:nvPr/>
        </p:nvPicPr>
        <p:blipFill>
          <a:blip r:embed="rId3"/>
          <a:stretch>
            <a:fillRect/>
          </a:stretch>
        </p:blipFill>
        <p:spPr>
          <a:xfrm>
            <a:off x="421420" y="388895"/>
            <a:ext cx="11577098" cy="6322005"/>
          </a:xfrm>
          <a:prstGeom prst="rect">
            <a:avLst/>
          </a:prstGeom>
        </p:spPr>
      </p:pic>
    </p:spTree>
    <p:extLst>
      <p:ext uri="{BB962C8B-B14F-4D97-AF65-F5344CB8AC3E}">
        <p14:creationId xmlns:p14="http://schemas.microsoft.com/office/powerpoint/2010/main" val="169995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FD27B4F-57B5-45F3-8E9C-55BB23B5D87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9C15CCF-A4D5-4CFC-9134-2B229AFC7791}"/>
              </a:ext>
            </a:extLst>
          </p:cNvPr>
          <p:cNvSpPr>
            <a:spLocks noGrp="1"/>
          </p:cNvSpPr>
          <p:nvPr>
            <p:ph type="sldNum" sz="quarter" idx="12"/>
          </p:nvPr>
        </p:nvSpPr>
        <p:spPr/>
        <p:txBody>
          <a:bodyPr/>
          <a:lstStyle/>
          <a:p>
            <a:fld id="{D275CE6D-5C38-C543-B8AD-F8110668FDF9}" type="slidenum">
              <a:rPr lang="en-US" smtClean="0"/>
              <a:t>16</a:t>
            </a:fld>
            <a:endParaRPr lang="en-US"/>
          </a:p>
        </p:txBody>
      </p:sp>
      <p:sp>
        <p:nvSpPr>
          <p:cNvPr id="11" name="TextBox 10">
            <a:extLst>
              <a:ext uri="{FF2B5EF4-FFF2-40B4-BE49-F238E27FC236}">
                <a16:creationId xmlns:a16="http://schemas.microsoft.com/office/drawing/2014/main" id="{6C3BC016-7759-4D03-BC46-3B6C2F88BFBE}"/>
              </a:ext>
            </a:extLst>
          </p:cNvPr>
          <p:cNvSpPr txBox="1"/>
          <p:nvPr/>
        </p:nvSpPr>
        <p:spPr>
          <a:xfrm>
            <a:off x="5868063" y="130114"/>
            <a:ext cx="6323937" cy="338554"/>
          </a:xfrm>
          <a:prstGeom prst="rect">
            <a:avLst/>
          </a:prstGeom>
          <a:noFill/>
        </p:spPr>
        <p:txBody>
          <a:bodyPr wrap="square">
            <a:spAutoFit/>
          </a:bodyPr>
          <a:lstStyle/>
          <a:p>
            <a:r>
              <a:rPr lang="en-US" sz="1600" dirty="0">
                <a:hlinkClick r:id="rId2"/>
              </a:rPr>
              <a:t>https://phpa.health.maryland.gov/influenza/Pages/flu-dashboard.aspx</a:t>
            </a:r>
            <a:endParaRPr lang="en-US" sz="1600" dirty="0"/>
          </a:p>
        </p:txBody>
      </p:sp>
      <p:pic>
        <p:nvPicPr>
          <p:cNvPr id="3" name="Picture 2">
            <a:extLst>
              <a:ext uri="{FF2B5EF4-FFF2-40B4-BE49-F238E27FC236}">
                <a16:creationId xmlns:a16="http://schemas.microsoft.com/office/drawing/2014/main" id="{A36504F0-94E1-4BF5-AC36-67E8E36E1185}"/>
              </a:ext>
            </a:extLst>
          </p:cNvPr>
          <p:cNvPicPr>
            <a:picLocks noChangeAspect="1"/>
          </p:cNvPicPr>
          <p:nvPr/>
        </p:nvPicPr>
        <p:blipFill>
          <a:blip r:embed="rId3"/>
          <a:stretch>
            <a:fillRect/>
          </a:stretch>
        </p:blipFill>
        <p:spPr>
          <a:xfrm>
            <a:off x="499125" y="507700"/>
            <a:ext cx="11193750" cy="6292375"/>
          </a:xfrm>
          <a:prstGeom prst="rect">
            <a:avLst/>
          </a:prstGeom>
        </p:spPr>
      </p:pic>
    </p:spTree>
    <p:extLst>
      <p:ext uri="{BB962C8B-B14F-4D97-AF65-F5344CB8AC3E}">
        <p14:creationId xmlns:p14="http://schemas.microsoft.com/office/powerpoint/2010/main" val="376834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43A1-D854-441E-BC9E-40ED4A8AC032}"/>
              </a:ext>
            </a:extLst>
          </p:cNvPr>
          <p:cNvSpPr>
            <a:spLocks noGrp="1"/>
          </p:cNvSpPr>
          <p:nvPr>
            <p:ph type="title"/>
          </p:nvPr>
        </p:nvSpPr>
        <p:spPr/>
        <p:txBody>
          <a:bodyPr/>
          <a:lstStyle/>
          <a:p>
            <a:r>
              <a:rPr lang="en-US" dirty="0"/>
              <a:t>SARS-CoV-2 Emerging Variants of Concern</a:t>
            </a:r>
          </a:p>
        </p:txBody>
      </p:sp>
      <p:sp>
        <p:nvSpPr>
          <p:cNvPr id="3" name="Text Placeholder 2">
            <a:extLst>
              <a:ext uri="{FF2B5EF4-FFF2-40B4-BE49-F238E27FC236}">
                <a16:creationId xmlns:a16="http://schemas.microsoft.com/office/drawing/2014/main" id="{64F03137-66EA-4D46-828E-AAA0B96EECA1}"/>
              </a:ext>
            </a:extLst>
          </p:cNvPr>
          <p:cNvSpPr>
            <a:spLocks noGrp="1"/>
          </p:cNvSpPr>
          <p:nvPr>
            <p:ph type="body" idx="1"/>
          </p:nvPr>
        </p:nvSpPr>
        <p:spPr/>
        <p:txBody>
          <a:bodyPr/>
          <a:lstStyle/>
          <a:p>
            <a:r>
              <a:rPr lang="en-US" dirty="0"/>
              <a:t>Monique Duwell, MD, MPH</a:t>
            </a:r>
            <a:br>
              <a:rPr lang="en-US" dirty="0"/>
            </a:br>
            <a:r>
              <a:rPr lang="en-US" dirty="0"/>
              <a:t>Chief, Center for Infectious Disease Surveillance and Outbreak Response </a:t>
            </a:r>
          </a:p>
        </p:txBody>
      </p:sp>
      <p:sp>
        <p:nvSpPr>
          <p:cNvPr id="4" name="Slide Number Placeholder 3">
            <a:extLst>
              <a:ext uri="{FF2B5EF4-FFF2-40B4-BE49-F238E27FC236}">
                <a16:creationId xmlns:a16="http://schemas.microsoft.com/office/drawing/2014/main" id="{4F1A8EA3-9496-4795-89DE-C17272FECE7A}"/>
              </a:ext>
            </a:extLst>
          </p:cNvPr>
          <p:cNvSpPr>
            <a:spLocks noGrp="1"/>
          </p:cNvSpPr>
          <p:nvPr>
            <p:ph type="sldNum" sz="quarter" idx="12"/>
          </p:nvPr>
        </p:nvSpPr>
        <p:spPr/>
        <p:txBody>
          <a:bodyPr/>
          <a:lstStyle/>
          <a:p>
            <a:fld id="{EB4BE1A8-99A0-BE4B-B404-CE990ED5FA0C}" type="slidenum">
              <a:rPr lang="en-US" smtClean="0"/>
              <a:t>17</a:t>
            </a:fld>
            <a:endParaRPr lang="en-US" dirty="0"/>
          </a:p>
        </p:txBody>
      </p:sp>
    </p:spTree>
    <p:extLst>
      <p:ext uri="{BB962C8B-B14F-4D97-AF65-F5344CB8AC3E}">
        <p14:creationId xmlns:p14="http://schemas.microsoft.com/office/powerpoint/2010/main" val="320661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0E49-FA6A-4BD5-AA23-37ED5E483623}"/>
              </a:ext>
            </a:extLst>
          </p:cNvPr>
          <p:cNvSpPr>
            <a:spLocks noGrp="1"/>
          </p:cNvSpPr>
          <p:nvPr>
            <p:ph type="title"/>
          </p:nvPr>
        </p:nvSpPr>
        <p:spPr/>
        <p:txBody>
          <a:bodyPr/>
          <a:lstStyle/>
          <a:p>
            <a:r>
              <a:rPr lang="en-US" dirty="0"/>
              <a:t>CDC: Variants of Concern</a:t>
            </a:r>
          </a:p>
        </p:txBody>
      </p:sp>
      <p:sp>
        <p:nvSpPr>
          <p:cNvPr id="3" name="Content Placeholder 2">
            <a:extLst>
              <a:ext uri="{FF2B5EF4-FFF2-40B4-BE49-F238E27FC236}">
                <a16:creationId xmlns:a16="http://schemas.microsoft.com/office/drawing/2014/main" id="{804D9971-A9AA-41FB-98A8-D1071AB04FA6}"/>
              </a:ext>
            </a:extLst>
          </p:cNvPr>
          <p:cNvSpPr>
            <a:spLocks noGrp="1"/>
          </p:cNvSpPr>
          <p:nvPr>
            <p:ph idx="1"/>
          </p:nvPr>
        </p:nvSpPr>
        <p:spPr>
          <a:xfrm>
            <a:off x="1245373" y="1798597"/>
            <a:ext cx="10071652" cy="4351338"/>
          </a:xfrm>
        </p:spPr>
        <p:txBody>
          <a:bodyPr>
            <a:normAutofit fontScale="85000" lnSpcReduction="20000"/>
          </a:bodyPr>
          <a:lstStyle/>
          <a:p>
            <a:pPr marL="0" indent="0">
              <a:buNone/>
            </a:pPr>
            <a:r>
              <a:rPr lang="en-US" b="1" i="1" dirty="0">
                <a:solidFill>
                  <a:srgbClr val="000000"/>
                </a:solidFill>
                <a:effectLst/>
                <a:latin typeface="+mn-lt"/>
              </a:rPr>
              <a:t>B.1.1.7 lineage</a:t>
            </a:r>
          </a:p>
          <a:p>
            <a:r>
              <a:rPr lang="en-US" dirty="0">
                <a:solidFill>
                  <a:srgbClr val="000000"/>
                </a:solidFill>
                <a:effectLst/>
                <a:latin typeface="+mn-lt"/>
              </a:rPr>
              <a:t>Emerged in United Kingdom, found in U.S. and many other countries</a:t>
            </a:r>
          </a:p>
          <a:p>
            <a:r>
              <a:rPr lang="en-US" dirty="0">
                <a:solidFill>
                  <a:srgbClr val="000000"/>
                </a:solidFill>
                <a:latin typeface="+mn-lt"/>
              </a:rPr>
              <a:t>A</a:t>
            </a:r>
            <a:r>
              <a:rPr lang="en-US" dirty="0">
                <a:solidFill>
                  <a:srgbClr val="000000"/>
                </a:solidFill>
                <a:effectLst/>
                <a:latin typeface="+mn-lt"/>
              </a:rPr>
              <a:t>ssociated with increase transmissibility</a:t>
            </a:r>
            <a:endParaRPr lang="en-US" b="1" i="1" dirty="0">
              <a:solidFill>
                <a:srgbClr val="000000"/>
              </a:solidFill>
              <a:effectLst/>
              <a:latin typeface="+mn-lt"/>
            </a:endParaRPr>
          </a:p>
          <a:p>
            <a:pPr marL="0" indent="0">
              <a:buNone/>
            </a:pPr>
            <a:r>
              <a:rPr lang="en-US" b="1" i="1" dirty="0">
                <a:solidFill>
                  <a:srgbClr val="000000"/>
                </a:solidFill>
                <a:effectLst/>
                <a:latin typeface="+mn-lt"/>
              </a:rPr>
              <a:t>B.1.351 lineage </a:t>
            </a:r>
            <a:endParaRPr lang="en-US" b="1" i="1" dirty="0">
              <a:solidFill>
                <a:srgbClr val="000000"/>
              </a:solidFill>
              <a:latin typeface="+mn-lt"/>
            </a:endParaRPr>
          </a:p>
          <a:p>
            <a:r>
              <a:rPr lang="en-US" dirty="0">
                <a:solidFill>
                  <a:srgbClr val="000000"/>
                </a:solidFill>
                <a:effectLst/>
                <a:latin typeface="+mn-lt"/>
              </a:rPr>
              <a:t>Emerged in South Africa</a:t>
            </a:r>
          </a:p>
          <a:p>
            <a:r>
              <a:rPr lang="en-US" b="0" i="0" dirty="0">
                <a:solidFill>
                  <a:srgbClr val="000000"/>
                </a:solidFill>
                <a:latin typeface="+mn-lt"/>
              </a:rPr>
              <a:t>S</a:t>
            </a:r>
            <a:r>
              <a:rPr lang="en-US" b="0" i="0" dirty="0">
                <a:solidFill>
                  <a:srgbClr val="000000"/>
                </a:solidFill>
                <a:effectLst/>
                <a:latin typeface="+mn-lt"/>
              </a:rPr>
              <a:t>ome evidence that one mutation</a:t>
            </a:r>
            <a:r>
              <a:rPr lang="en-US" dirty="0">
                <a:solidFill>
                  <a:srgbClr val="000000"/>
                </a:solidFill>
                <a:latin typeface="+mn-lt"/>
              </a:rPr>
              <a:t> </a:t>
            </a:r>
            <a:r>
              <a:rPr lang="en-US" b="0" i="0" dirty="0">
                <a:solidFill>
                  <a:srgbClr val="000000"/>
                </a:solidFill>
                <a:effectLst/>
                <a:latin typeface="+mn-lt"/>
              </a:rPr>
              <a:t>may affect neutralization by some polyclonal and monoclonal antibodies</a:t>
            </a:r>
            <a:endParaRPr lang="en-US" b="1" i="1" dirty="0">
              <a:solidFill>
                <a:srgbClr val="000000"/>
              </a:solidFill>
              <a:effectLst/>
              <a:latin typeface="+mn-lt"/>
            </a:endParaRPr>
          </a:p>
          <a:p>
            <a:pPr marL="0" indent="0">
              <a:buNone/>
            </a:pPr>
            <a:r>
              <a:rPr lang="en-US" b="1" i="1" dirty="0">
                <a:solidFill>
                  <a:srgbClr val="000000"/>
                </a:solidFill>
                <a:effectLst/>
                <a:latin typeface="+mn-lt"/>
              </a:rPr>
              <a:t>P.1 lineage (a.k.a. 20J/501Y.V3)</a:t>
            </a:r>
            <a:endParaRPr lang="en-US" b="0" i="0" dirty="0">
              <a:solidFill>
                <a:srgbClr val="000000"/>
              </a:solidFill>
              <a:effectLst/>
              <a:latin typeface="+mn-lt"/>
            </a:endParaRPr>
          </a:p>
          <a:p>
            <a:pPr algn="l">
              <a:buFont typeface="Arial" panose="020B0604020202020204" pitchFamily="34" charset="0"/>
              <a:buChar char="•"/>
            </a:pPr>
            <a:r>
              <a:rPr lang="en-US" sz="2400" dirty="0">
                <a:solidFill>
                  <a:srgbClr val="000000"/>
                </a:solidFill>
                <a:latin typeface="+mn-lt"/>
              </a:rPr>
              <a:t>First reported by Japan in four travelers from Brazil</a:t>
            </a:r>
          </a:p>
          <a:p>
            <a:pPr algn="l">
              <a:buFont typeface="Arial" panose="020B0604020202020204" pitchFamily="34" charset="0"/>
              <a:buChar char="•"/>
            </a:pPr>
            <a:r>
              <a:rPr lang="en-US" sz="2400" dirty="0">
                <a:solidFill>
                  <a:srgbClr val="000000"/>
                </a:solidFill>
                <a:latin typeface="+mn-lt"/>
              </a:rPr>
              <a:t>Some evidence that some mutations may affect transmissibility and antigenic profile, which may affect the ability of antibodies generated through a previous natural infection or through vaccination to recognize and neutralize the virus.</a:t>
            </a:r>
          </a:p>
          <a:p>
            <a:pPr algn="l">
              <a:buFont typeface="Arial" panose="020B0604020202020204" pitchFamily="34" charset="0"/>
              <a:buChar char="•"/>
            </a:pPr>
            <a:r>
              <a:rPr lang="en-US" sz="2400" dirty="0">
                <a:solidFill>
                  <a:srgbClr val="000000"/>
                </a:solidFill>
                <a:latin typeface="+mn-lt"/>
              </a:rPr>
              <a:t>Not yet identified in the U.S.</a:t>
            </a:r>
          </a:p>
          <a:p>
            <a:endParaRPr lang="en-US" dirty="0"/>
          </a:p>
        </p:txBody>
      </p:sp>
      <p:sp>
        <p:nvSpPr>
          <p:cNvPr id="4" name="Slide Number Placeholder 3">
            <a:extLst>
              <a:ext uri="{FF2B5EF4-FFF2-40B4-BE49-F238E27FC236}">
                <a16:creationId xmlns:a16="http://schemas.microsoft.com/office/drawing/2014/main" id="{C4B41864-8248-4666-BF8A-4717FFA3187E}"/>
              </a:ext>
            </a:extLst>
          </p:cNvPr>
          <p:cNvSpPr>
            <a:spLocks noGrp="1"/>
          </p:cNvSpPr>
          <p:nvPr>
            <p:ph type="sldNum" sz="quarter" idx="12"/>
          </p:nvPr>
        </p:nvSpPr>
        <p:spPr/>
        <p:txBody>
          <a:bodyPr/>
          <a:lstStyle/>
          <a:p>
            <a:fld id="{EB4BE1A8-99A0-BE4B-B404-CE990ED5FA0C}" type="slidenum">
              <a:rPr lang="en-US" smtClean="0"/>
              <a:pPr/>
              <a:t>18</a:t>
            </a:fld>
            <a:endParaRPr lang="en-US" dirty="0"/>
          </a:p>
        </p:txBody>
      </p:sp>
      <p:sp>
        <p:nvSpPr>
          <p:cNvPr id="6" name="TextBox 5">
            <a:extLst>
              <a:ext uri="{FF2B5EF4-FFF2-40B4-BE49-F238E27FC236}">
                <a16:creationId xmlns:a16="http://schemas.microsoft.com/office/drawing/2014/main" id="{6FF063FA-FC10-4EF0-960B-7A3016891F1C}"/>
              </a:ext>
            </a:extLst>
          </p:cNvPr>
          <p:cNvSpPr txBox="1"/>
          <p:nvPr/>
        </p:nvSpPr>
        <p:spPr>
          <a:xfrm>
            <a:off x="2366839" y="6174117"/>
            <a:ext cx="5526157" cy="523220"/>
          </a:xfrm>
          <a:prstGeom prst="rect">
            <a:avLst/>
          </a:prstGeom>
          <a:noFill/>
        </p:spPr>
        <p:txBody>
          <a:bodyPr wrap="square" rtlCol="0">
            <a:spAutoFit/>
          </a:bodyPr>
          <a:lstStyle/>
          <a:p>
            <a:r>
              <a:rPr lang="en-US" sz="1400" dirty="0">
                <a:hlinkClick r:id="rId2"/>
              </a:rPr>
              <a:t>https://www.cdc.gov/coronavirus/2019-ncov/more/science-and-research/scientific-brief-emerging-variants.html</a:t>
            </a:r>
            <a:r>
              <a:rPr lang="en-US" sz="1400" dirty="0"/>
              <a:t>, Accessed Jan. 19, 2021</a:t>
            </a:r>
          </a:p>
        </p:txBody>
      </p:sp>
      <p:sp>
        <p:nvSpPr>
          <p:cNvPr id="7" name="Rectangle 6">
            <a:extLst>
              <a:ext uri="{FF2B5EF4-FFF2-40B4-BE49-F238E27FC236}">
                <a16:creationId xmlns:a16="http://schemas.microsoft.com/office/drawing/2014/main" id="{ED5D3D27-BBC4-4108-BD3B-5BEB7F65B115}"/>
              </a:ext>
            </a:extLst>
          </p:cNvPr>
          <p:cNvSpPr/>
          <p:nvPr/>
        </p:nvSpPr>
        <p:spPr>
          <a:xfrm>
            <a:off x="1136374" y="4356978"/>
            <a:ext cx="10289650" cy="17881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977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p:txBody>
          <a:bodyPr/>
          <a:lstStyle/>
          <a:p>
            <a:r>
              <a:rPr lang="en-US" dirty="0"/>
              <a:t>U.S.: COVID-19 Variant Cases </a:t>
            </a: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19</a:t>
            </a:fld>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1401583" y="6418929"/>
            <a:ext cx="5644929" cy="4390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https://www.cdc.gov/coronavirus/2019-ncov/transmission/variant-cases.html</a:t>
            </a:r>
            <a:r>
              <a:rPr lang="en-US" sz="1400" dirty="0"/>
              <a:t>, Accessed January 19, 2021</a:t>
            </a:r>
            <a:endParaRPr lang="en-US" sz="1200" dirty="0"/>
          </a:p>
        </p:txBody>
      </p:sp>
      <p:pic>
        <p:nvPicPr>
          <p:cNvPr id="6" name="Picture 5">
            <a:extLst>
              <a:ext uri="{FF2B5EF4-FFF2-40B4-BE49-F238E27FC236}">
                <a16:creationId xmlns:a16="http://schemas.microsoft.com/office/drawing/2014/main" id="{EC1FEFAA-856B-48F6-A717-B6DABFA61715}"/>
              </a:ext>
            </a:extLst>
          </p:cNvPr>
          <p:cNvPicPr>
            <a:picLocks noChangeAspect="1"/>
          </p:cNvPicPr>
          <p:nvPr/>
        </p:nvPicPr>
        <p:blipFill>
          <a:blip r:embed="rId4"/>
          <a:stretch>
            <a:fillRect/>
          </a:stretch>
        </p:blipFill>
        <p:spPr>
          <a:xfrm>
            <a:off x="1401583" y="1604347"/>
            <a:ext cx="6741776" cy="4657304"/>
          </a:xfrm>
          <a:prstGeom prst="rect">
            <a:avLst/>
          </a:prstGeom>
        </p:spPr>
      </p:pic>
    </p:spTree>
    <p:extLst>
      <p:ext uri="{BB962C8B-B14F-4D97-AF65-F5344CB8AC3E}">
        <p14:creationId xmlns:p14="http://schemas.microsoft.com/office/powerpoint/2010/main" val="391871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p:txBody>
          <a:bodyPr/>
          <a:lstStyle/>
          <a:p>
            <a:r>
              <a:rPr lang="en-US" dirty="0"/>
              <a:t>Call Agenda </a:t>
            </a:r>
          </a:p>
        </p:txBody>
      </p:sp>
      <p:sp>
        <p:nvSpPr>
          <p:cNvPr id="35" name="Content Placeholder 34">
            <a:extLst>
              <a:ext uri="{FF2B5EF4-FFF2-40B4-BE49-F238E27FC236}">
                <a16:creationId xmlns:a16="http://schemas.microsoft.com/office/drawing/2014/main" id="{423F0F17-B5DA-004F-8EFE-172BCD600A28}"/>
              </a:ext>
            </a:extLst>
          </p:cNvPr>
          <p:cNvSpPr>
            <a:spLocks noGrp="1"/>
          </p:cNvSpPr>
          <p:nvPr>
            <p:ph idx="1"/>
          </p:nvPr>
        </p:nvSpPr>
        <p:spPr>
          <a:xfrm>
            <a:off x="321449" y="1910227"/>
            <a:ext cx="6063198" cy="4351338"/>
          </a:xfrm>
        </p:spPr>
        <p:txBody>
          <a:bodyPr>
            <a:normAutofit/>
          </a:bodyPr>
          <a:lstStyle/>
          <a:p>
            <a:r>
              <a:rPr lang="en-US" dirty="0"/>
              <a:t>Review current situation of COVID-19</a:t>
            </a:r>
          </a:p>
          <a:p>
            <a:r>
              <a:rPr lang="en-US" dirty="0"/>
              <a:t>Influenza Updates</a:t>
            </a:r>
          </a:p>
          <a:p>
            <a:r>
              <a:rPr lang="en-US" dirty="0"/>
              <a:t>Emerging Variants of Concern</a:t>
            </a:r>
          </a:p>
          <a:p>
            <a:r>
              <a:rPr lang="en-US" dirty="0"/>
              <a:t>Q and A</a:t>
            </a:r>
          </a:p>
          <a:p>
            <a:pPr marL="457200" lvl="1" indent="0">
              <a:buNone/>
            </a:pPr>
            <a:endParaRPr lang="en-US" dirty="0"/>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2</a:t>
            </a:fld>
            <a:endParaRPr lang="en-US" dirty="0">
              <a:latin typeface="Calibri" panose="020F0502020204030204" pitchFamily="34" charset="0"/>
              <a:cs typeface="Calibri" panose="020F0502020204030204" pitchFamily="34" charset="0"/>
            </a:endParaRPr>
          </a:p>
        </p:txBody>
      </p:sp>
      <p:pic>
        <p:nvPicPr>
          <p:cNvPr id="1026" name="Picture 2" descr="https://globalbiodefense.com/wp-content/uploads/2020/02/novel-coronavirus-covid-19-sars-cov-2-1024x8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647" y="1782501"/>
            <a:ext cx="5807353" cy="49453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608968" y="1455795"/>
            <a:ext cx="3583032" cy="369332"/>
          </a:xfrm>
          <a:prstGeom prst="rect">
            <a:avLst/>
          </a:prstGeom>
        </p:spPr>
        <p:txBody>
          <a:bodyPr wrap="none">
            <a:spAutoFit/>
          </a:bodyPr>
          <a:lstStyle/>
          <a:p>
            <a:r>
              <a:rPr lang="en-US" b="1" dirty="0">
                <a:solidFill>
                  <a:srgbClr val="333333"/>
                </a:solidFill>
                <a:latin typeface="Droid Serif"/>
              </a:rPr>
              <a:t>Picture Courtesy of NIAID-RML</a:t>
            </a:r>
            <a:endParaRPr lang="en-US" dirty="0"/>
          </a:p>
        </p:txBody>
      </p:sp>
    </p:spTree>
    <p:extLst>
      <p:ext uri="{BB962C8B-B14F-4D97-AF65-F5344CB8AC3E}">
        <p14:creationId xmlns:p14="http://schemas.microsoft.com/office/powerpoint/2010/main" val="168541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a:xfrm>
            <a:off x="929449" y="365127"/>
            <a:ext cx="10735114" cy="1059637"/>
          </a:xfrm>
        </p:spPr>
        <p:txBody>
          <a:bodyPr>
            <a:normAutofit fontScale="90000"/>
          </a:bodyPr>
          <a:lstStyle/>
          <a:p>
            <a:r>
              <a:rPr lang="en-US" dirty="0"/>
              <a:t>CDC MMWR: Emergence of SARS-CoV-2 B.1.17 Lineage </a:t>
            </a: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20</a:t>
            </a:fld>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1899684" y="5539073"/>
            <a:ext cx="6386623" cy="43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https://www.cdc.gov/mmwr/volumes/70/wr/mm7003e2.htm?s_cid=mm7003e2_w</a:t>
            </a:r>
            <a:endParaRPr lang="en-US" sz="1400" dirty="0"/>
          </a:p>
          <a:p>
            <a:pPr marL="0" indent="0">
              <a:buNone/>
            </a:pPr>
            <a:endParaRPr lang="en-US" sz="1200" dirty="0"/>
          </a:p>
        </p:txBody>
      </p:sp>
      <p:pic>
        <p:nvPicPr>
          <p:cNvPr id="6" name="Picture 5">
            <a:extLst>
              <a:ext uri="{FF2B5EF4-FFF2-40B4-BE49-F238E27FC236}">
                <a16:creationId xmlns:a16="http://schemas.microsoft.com/office/drawing/2014/main" id="{87FA89B8-040B-4861-A3A6-5F261015017D}"/>
              </a:ext>
            </a:extLst>
          </p:cNvPr>
          <p:cNvPicPr>
            <a:picLocks noChangeAspect="1"/>
          </p:cNvPicPr>
          <p:nvPr/>
        </p:nvPicPr>
        <p:blipFill>
          <a:blip r:embed="rId4"/>
          <a:stretch>
            <a:fillRect/>
          </a:stretch>
        </p:blipFill>
        <p:spPr>
          <a:xfrm>
            <a:off x="929449" y="1987797"/>
            <a:ext cx="10955137" cy="2735278"/>
          </a:xfrm>
          <a:prstGeom prst="rect">
            <a:avLst/>
          </a:prstGeom>
        </p:spPr>
      </p:pic>
    </p:spTree>
    <p:extLst>
      <p:ext uri="{BB962C8B-B14F-4D97-AF65-F5344CB8AC3E}">
        <p14:creationId xmlns:p14="http://schemas.microsoft.com/office/powerpoint/2010/main" val="89832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a:xfrm>
            <a:off x="929449" y="365127"/>
            <a:ext cx="10806676" cy="1059637"/>
          </a:xfrm>
        </p:spPr>
        <p:txBody>
          <a:bodyPr>
            <a:normAutofit fontScale="90000"/>
          </a:bodyPr>
          <a:lstStyle/>
          <a:p>
            <a:r>
              <a:rPr lang="en-US" dirty="0"/>
              <a:t>CDC MMWR: Emergence of SARS-CoV-2 B.1.17 Lineage </a:t>
            </a: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21</a:t>
            </a:fld>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1844025" y="6398754"/>
            <a:ext cx="6386623" cy="43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https://www.cdc.gov/mmwr/volumes/70/wr/mm7003e2.htm?s_cid=mm7003e2_w</a:t>
            </a:r>
            <a:endParaRPr lang="en-US" sz="1400" dirty="0"/>
          </a:p>
          <a:p>
            <a:pPr marL="0" indent="0">
              <a:buNone/>
            </a:pPr>
            <a:endParaRPr lang="en-US" sz="1200" dirty="0"/>
          </a:p>
        </p:txBody>
      </p:sp>
      <p:pic>
        <p:nvPicPr>
          <p:cNvPr id="8" name="Picture 7">
            <a:extLst>
              <a:ext uri="{FF2B5EF4-FFF2-40B4-BE49-F238E27FC236}">
                <a16:creationId xmlns:a16="http://schemas.microsoft.com/office/drawing/2014/main" id="{71332250-4219-4E8B-ACD0-AFAB616817B4}"/>
              </a:ext>
            </a:extLst>
          </p:cNvPr>
          <p:cNvPicPr>
            <a:picLocks noChangeAspect="1"/>
          </p:cNvPicPr>
          <p:nvPr/>
        </p:nvPicPr>
        <p:blipFill>
          <a:blip r:embed="rId4"/>
          <a:stretch>
            <a:fillRect/>
          </a:stretch>
        </p:blipFill>
        <p:spPr>
          <a:xfrm>
            <a:off x="929449" y="1706824"/>
            <a:ext cx="10643724" cy="4118692"/>
          </a:xfrm>
          <a:prstGeom prst="rect">
            <a:avLst/>
          </a:prstGeom>
        </p:spPr>
      </p:pic>
    </p:spTree>
    <p:extLst>
      <p:ext uri="{BB962C8B-B14F-4D97-AF65-F5344CB8AC3E}">
        <p14:creationId xmlns:p14="http://schemas.microsoft.com/office/powerpoint/2010/main" val="5892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a:xfrm>
            <a:off x="1080523" y="365127"/>
            <a:ext cx="11005460" cy="1059637"/>
          </a:xfrm>
        </p:spPr>
        <p:txBody>
          <a:bodyPr>
            <a:normAutofit fontScale="90000"/>
          </a:bodyPr>
          <a:lstStyle/>
          <a:p>
            <a:r>
              <a:rPr lang="en-US" dirty="0"/>
              <a:t>CDC MMWR: Emergence of SARS-CoV-2 B.1.17 Lineage </a:t>
            </a: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22</a:t>
            </a:fld>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1605485" y="6398754"/>
            <a:ext cx="6386623" cy="43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https://www.cdc.gov/mmwr/volumes/70/wr/mm7003e2.htm?s_cid=mm7003e2_w</a:t>
            </a:r>
            <a:endParaRPr lang="en-US" sz="1400" dirty="0"/>
          </a:p>
          <a:p>
            <a:pPr marL="0" indent="0">
              <a:buNone/>
            </a:pPr>
            <a:endParaRPr lang="en-US" sz="1200" dirty="0"/>
          </a:p>
        </p:txBody>
      </p:sp>
      <p:pic>
        <p:nvPicPr>
          <p:cNvPr id="5" name="Picture 4">
            <a:extLst>
              <a:ext uri="{FF2B5EF4-FFF2-40B4-BE49-F238E27FC236}">
                <a16:creationId xmlns:a16="http://schemas.microsoft.com/office/drawing/2014/main" id="{BECFA2A6-205C-443B-AE3F-03780D0916FF}"/>
              </a:ext>
            </a:extLst>
          </p:cNvPr>
          <p:cNvPicPr>
            <a:picLocks noChangeAspect="1"/>
          </p:cNvPicPr>
          <p:nvPr/>
        </p:nvPicPr>
        <p:blipFill>
          <a:blip r:embed="rId4"/>
          <a:stretch>
            <a:fillRect/>
          </a:stretch>
        </p:blipFill>
        <p:spPr>
          <a:xfrm>
            <a:off x="1080523" y="1702481"/>
            <a:ext cx="10526861" cy="4221241"/>
          </a:xfrm>
          <a:prstGeom prst="rect">
            <a:avLst/>
          </a:prstGeom>
        </p:spPr>
      </p:pic>
    </p:spTree>
    <p:extLst>
      <p:ext uri="{BB962C8B-B14F-4D97-AF65-F5344CB8AC3E}">
        <p14:creationId xmlns:p14="http://schemas.microsoft.com/office/powerpoint/2010/main" val="69068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a:xfrm>
            <a:off x="1009816" y="365127"/>
            <a:ext cx="10766066" cy="1122895"/>
          </a:xfrm>
        </p:spPr>
        <p:txBody>
          <a:bodyPr>
            <a:normAutofit fontScale="90000"/>
          </a:bodyPr>
          <a:lstStyle/>
          <a:p>
            <a:r>
              <a:rPr lang="en-US" dirty="0"/>
              <a:t>CDC MMWR: Emergence of SARS-CoV-2 B.1.17 Lineage </a:t>
            </a:r>
          </a:p>
        </p:txBody>
      </p:sp>
      <p:sp>
        <p:nvSpPr>
          <p:cNvPr id="3" name="Content Placeholder 2">
            <a:extLst>
              <a:ext uri="{FF2B5EF4-FFF2-40B4-BE49-F238E27FC236}">
                <a16:creationId xmlns:a16="http://schemas.microsoft.com/office/drawing/2014/main" id="{436ED39E-8483-437A-81BE-DEA60DB3CE13}"/>
              </a:ext>
            </a:extLst>
          </p:cNvPr>
          <p:cNvSpPr>
            <a:spLocks noGrp="1"/>
          </p:cNvSpPr>
          <p:nvPr>
            <p:ph idx="1"/>
          </p:nvPr>
        </p:nvSpPr>
        <p:spPr/>
        <p:txBody>
          <a:bodyPr>
            <a:normAutofit fontScale="77500" lnSpcReduction="20000"/>
          </a:bodyPr>
          <a:lstStyle/>
          <a:p>
            <a:pPr marL="0" indent="0">
              <a:buNone/>
            </a:pPr>
            <a:r>
              <a:rPr lang="en-US" b="1" i="0" dirty="0">
                <a:solidFill>
                  <a:srgbClr val="000000"/>
                </a:solidFill>
                <a:effectLst/>
                <a:latin typeface="+mn-lt"/>
              </a:rPr>
              <a:t>Model </a:t>
            </a:r>
            <a:r>
              <a:rPr lang="en-US" b="1" dirty="0">
                <a:solidFill>
                  <a:srgbClr val="000000"/>
                </a:solidFill>
                <a:latin typeface="+mn-lt"/>
              </a:rPr>
              <a:t>main findings: </a:t>
            </a:r>
            <a:endParaRPr lang="en-US" b="1" i="0" dirty="0">
              <a:solidFill>
                <a:srgbClr val="000000"/>
              </a:solidFill>
              <a:effectLst/>
              <a:latin typeface="+mn-lt"/>
            </a:endParaRPr>
          </a:p>
          <a:p>
            <a:pPr algn="l"/>
            <a:r>
              <a:rPr lang="en-US" b="0" i="0" dirty="0">
                <a:solidFill>
                  <a:srgbClr val="000000"/>
                </a:solidFill>
                <a:effectLst/>
                <a:latin typeface="+mn-lt"/>
              </a:rPr>
              <a:t>B.1.1.7 prevalence is initially low, exhibits rapid growth in early 2021, and becomes the predominant variant in March.</a:t>
            </a:r>
          </a:p>
          <a:p>
            <a:pPr lvl="1"/>
            <a:r>
              <a:rPr lang="en-US" b="0" i="0" dirty="0">
                <a:solidFill>
                  <a:srgbClr val="000000"/>
                </a:solidFill>
                <a:effectLst/>
                <a:latin typeface="+mn-lt"/>
              </a:rPr>
              <a:t>Whether transmission of current variants is increasing (initial R</a:t>
            </a:r>
            <a:r>
              <a:rPr lang="en-US" b="0" i="0" u="none" strike="noStrike" baseline="-25000" dirty="0">
                <a:solidFill>
                  <a:srgbClr val="000000"/>
                </a:solidFill>
                <a:effectLst/>
                <a:latin typeface="+mn-lt"/>
              </a:rPr>
              <a:t>t</a:t>
            </a:r>
            <a:r>
              <a:rPr lang="en-US" b="0" i="0" dirty="0">
                <a:solidFill>
                  <a:srgbClr val="000000"/>
                </a:solidFill>
                <a:effectLst/>
                <a:latin typeface="+mn-lt"/>
              </a:rPr>
              <a:t> = 1.1) or slowly decreasing (initial R</a:t>
            </a:r>
            <a:r>
              <a:rPr lang="en-US" b="0" i="0" u="none" strike="noStrike" baseline="-25000" dirty="0">
                <a:solidFill>
                  <a:srgbClr val="000000"/>
                </a:solidFill>
                <a:effectLst/>
                <a:latin typeface="+mn-lt"/>
              </a:rPr>
              <a:t>t</a:t>
            </a:r>
            <a:r>
              <a:rPr lang="en-US" b="0" i="0" dirty="0">
                <a:solidFill>
                  <a:srgbClr val="000000"/>
                </a:solidFill>
                <a:effectLst/>
                <a:latin typeface="+mn-lt"/>
              </a:rPr>
              <a:t> = 0.9) in January, B.1.1.7 drives a substantial change in the transmission trajectory and a new phase of exponential growth. </a:t>
            </a:r>
          </a:p>
          <a:p>
            <a:pPr algn="l"/>
            <a:r>
              <a:rPr lang="en-US" b="0" i="0" dirty="0">
                <a:solidFill>
                  <a:srgbClr val="000000"/>
                </a:solidFill>
                <a:effectLst/>
                <a:latin typeface="+mn-lt"/>
              </a:rPr>
              <a:t>With vaccination, the </a:t>
            </a:r>
            <a:r>
              <a:rPr lang="en-US" b="0" i="0" u="sng" dirty="0">
                <a:solidFill>
                  <a:srgbClr val="000000"/>
                </a:solidFill>
                <a:effectLst/>
                <a:latin typeface="+mn-lt"/>
              </a:rPr>
              <a:t>early</a:t>
            </a:r>
            <a:r>
              <a:rPr lang="en-US" b="0" i="0" dirty="0">
                <a:solidFill>
                  <a:srgbClr val="000000"/>
                </a:solidFill>
                <a:effectLst/>
                <a:latin typeface="+mn-lt"/>
              </a:rPr>
              <a:t> epidemic trajectories do not change and B.1.1.7 spread still occurs. </a:t>
            </a:r>
          </a:p>
          <a:p>
            <a:pPr lvl="1"/>
            <a:r>
              <a:rPr lang="en-US" b="0" i="0" dirty="0">
                <a:solidFill>
                  <a:srgbClr val="000000"/>
                </a:solidFill>
                <a:effectLst/>
                <a:latin typeface="+mn-lt"/>
              </a:rPr>
              <a:t>However, after B.1.1.7 becomes the dominant variant, its transmission was substantially reduced. </a:t>
            </a:r>
          </a:p>
          <a:p>
            <a:pPr lvl="1"/>
            <a:r>
              <a:rPr lang="en-US" b="0" i="0" dirty="0">
                <a:solidFill>
                  <a:srgbClr val="000000"/>
                </a:solidFill>
                <a:effectLst/>
                <a:latin typeface="+mn-lt"/>
              </a:rPr>
              <a:t>The effect of vaccination on reducing transmission in the near term was greatest in the scenario in which transmission was already decreasing (initial R</a:t>
            </a:r>
            <a:r>
              <a:rPr lang="en-US" b="0" i="0" u="none" strike="noStrike" baseline="-25000" dirty="0">
                <a:solidFill>
                  <a:srgbClr val="000000"/>
                </a:solidFill>
                <a:effectLst/>
                <a:latin typeface="+mn-lt"/>
              </a:rPr>
              <a:t>t</a:t>
            </a:r>
            <a:r>
              <a:rPr lang="en-US" b="0" i="0" dirty="0">
                <a:solidFill>
                  <a:srgbClr val="000000"/>
                </a:solidFill>
                <a:effectLst/>
                <a:latin typeface="+mn-lt"/>
              </a:rPr>
              <a:t> = 0.9). </a:t>
            </a:r>
          </a:p>
          <a:p>
            <a:pPr algn="l"/>
            <a:r>
              <a:rPr lang="en-US" b="0" i="0" dirty="0">
                <a:solidFill>
                  <a:srgbClr val="000000"/>
                </a:solidFill>
                <a:effectLst/>
                <a:latin typeface="+mn-lt"/>
              </a:rPr>
              <a:t>Early efforts that can limit the spread of the B.1.1.7 variant, such as universal and increased compliance with public health mitigation strategies, will allow more time for ongoing vaccination to achieve higher population-level immunity.</a:t>
            </a:r>
            <a:br>
              <a:rPr lang="en-US" b="0" i="0" dirty="0">
                <a:solidFill>
                  <a:srgbClr val="000000"/>
                </a:solidFill>
                <a:effectLst/>
                <a:latin typeface="+mn-lt"/>
              </a:rPr>
            </a:br>
            <a:endParaRPr lang="en-US" dirty="0">
              <a:latin typeface="+mn-lt"/>
            </a:endParaRP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23</a:t>
            </a:fld>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2101713" y="6492875"/>
            <a:ext cx="6480313" cy="43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https://www.cdc.gov/mmwr/volumes/70/wr/mm7003e2.htm?s_cid=mm7003e2_w</a:t>
            </a:r>
            <a:endParaRPr lang="en-US" sz="1400" dirty="0"/>
          </a:p>
          <a:p>
            <a:pPr marL="0" indent="0">
              <a:buNone/>
            </a:pPr>
            <a:endParaRPr lang="en-US" sz="1200" dirty="0"/>
          </a:p>
        </p:txBody>
      </p:sp>
    </p:spTree>
    <p:extLst>
      <p:ext uri="{BB962C8B-B14F-4D97-AF65-F5344CB8AC3E}">
        <p14:creationId xmlns:p14="http://schemas.microsoft.com/office/powerpoint/2010/main" val="2009319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E75F-F8C4-4C35-A476-046B07401FDF}"/>
              </a:ext>
            </a:extLst>
          </p:cNvPr>
          <p:cNvSpPr>
            <a:spLocks noGrp="1"/>
          </p:cNvSpPr>
          <p:nvPr>
            <p:ph type="title"/>
          </p:nvPr>
        </p:nvSpPr>
        <p:spPr/>
        <p:txBody>
          <a:bodyPr/>
          <a:lstStyle/>
          <a:p>
            <a:r>
              <a:rPr lang="en-US" dirty="0"/>
              <a:t>U.S.: COVID-19 Variant Cases </a:t>
            </a:r>
          </a:p>
        </p:txBody>
      </p:sp>
      <p:sp>
        <p:nvSpPr>
          <p:cNvPr id="4" name="Slide Number Placeholder 3">
            <a:extLst>
              <a:ext uri="{FF2B5EF4-FFF2-40B4-BE49-F238E27FC236}">
                <a16:creationId xmlns:a16="http://schemas.microsoft.com/office/drawing/2014/main" id="{7D81743C-87EA-4D7B-9BE8-8382F16D9B9B}"/>
              </a:ext>
            </a:extLst>
          </p:cNvPr>
          <p:cNvSpPr>
            <a:spLocks noGrp="1"/>
          </p:cNvSpPr>
          <p:nvPr>
            <p:ph type="sldNum" sz="quarter" idx="12"/>
          </p:nvPr>
        </p:nvSpPr>
        <p:spPr/>
        <p:txBody>
          <a:bodyPr/>
          <a:lstStyle/>
          <a:p>
            <a:fld id="{EB4BE1A8-99A0-BE4B-B404-CE990ED5FA0C}" type="slidenum">
              <a:rPr lang="en-US" smtClean="0"/>
              <a:pPr/>
              <a:t>24</a:t>
            </a:fld>
            <a:endParaRPr lang="en-US" dirty="0"/>
          </a:p>
        </p:txBody>
      </p:sp>
      <p:sp>
        <p:nvSpPr>
          <p:cNvPr id="9" name="Content Placeholder 2">
            <a:extLst>
              <a:ext uri="{FF2B5EF4-FFF2-40B4-BE49-F238E27FC236}">
                <a16:creationId xmlns:a16="http://schemas.microsoft.com/office/drawing/2014/main" id="{69D87196-B0E4-4582-875D-0855DAF42155}"/>
              </a:ext>
            </a:extLst>
          </p:cNvPr>
          <p:cNvSpPr txBox="1">
            <a:spLocks/>
          </p:cNvSpPr>
          <p:nvPr/>
        </p:nvSpPr>
        <p:spPr>
          <a:xfrm>
            <a:off x="2254103" y="6418930"/>
            <a:ext cx="6386623" cy="439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hlinkClick r:id="rId3"/>
              </a:rPr>
              <a:t>https://www.cdc.gov/mmwr/volumes/70/wr/mm7003e2.htm?s_cid=mm7003e2_w</a:t>
            </a:r>
            <a:endParaRPr lang="en-US" sz="1400" dirty="0"/>
          </a:p>
          <a:p>
            <a:pPr marL="0" indent="0">
              <a:buNone/>
            </a:pPr>
            <a:endParaRPr lang="en-US" sz="1200" dirty="0"/>
          </a:p>
        </p:txBody>
      </p:sp>
      <p:pic>
        <p:nvPicPr>
          <p:cNvPr id="5" name="Picture 4">
            <a:extLst>
              <a:ext uri="{FF2B5EF4-FFF2-40B4-BE49-F238E27FC236}">
                <a16:creationId xmlns:a16="http://schemas.microsoft.com/office/drawing/2014/main" id="{37E95E01-8140-4033-BE88-BB3F64734C49}"/>
              </a:ext>
            </a:extLst>
          </p:cNvPr>
          <p:cNvPicPr>
            <a:picLocks noChangeAspect="1"/>
          </p:cNvPicPr>
          <p:nvPr/>
        </p:nvPicPr>
        <p:blipFill>
          <a:blip r:embed="rId4"/>
          <a:stretch>
            <a:fillRect/>
          </a:stretch>
        </p:blipFill>
        <p:spPr>
          <a:xfrm>
            <a:off x="1312191" y="1746349"/>
            <a:ext cx="7552952" cy="4360254"/>
          </a:xfrm>
          <a:prstGeom prst="rect">
            <a:avLst/>
          </a:prstGeom>
        </p:spPr>
      </p:pic>
    </p:spTree>
    <p:extLst>
      <p:ext uri="{BB962C8B-B14F-4D97-AF65-F5344CB8AC3E}">
        <p14:creationId xmlns:p14="http://schemas.microsoft.com/office/powerpoint/2010/main" val="1047342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D275CE6D-5C38-C543-B8AD-F8110668FDF9}" type="slidenum">
              <a:rPr lang="en-US" smtClean="0"/>
              <a:pPr/>
              <a:t>25</a:t>
            </a:fld>
            <a:endParaRPr lang="en-US" dirty="0"/>
          </a:p>
        </p:txBody>
      </p:sp>
      <p:sp>
        <p:nvSpPr>
          <p:cNvPr id="3" name="TextBox 2">
            <a:extLst>
              <a:ext uri="{FF2B5EF4-FFF2-40B4-BE49-F238E27FC236}">
                <a16:creationId xmlns:a16="http://schemas.microsoft.com/office/drawing/2014/main" id="{108BB4C3-FC6C-4B0E-A586-0CB80AEB9EA8}"/>
              </a:ext>
            </a:extLst>
          </p:cNvPr>
          <p:cNvSpPr txBox="1"/>
          <p:nvPr/>
        </p:nvSpPr>
        <p:spPr>
          <a:xfrm>
            <a:off x="867715" y="5777083"/>
            <a:ext cx="11083313" cy="584775"/>
          </a:xfrm>
          <a:prstGeom prst="rect">
            <a:avLst/>
          </a:prstGeom>
          <a:noFill/>
        </p:spPr>
        <p:txBody>
          <a:bodyPr wrap="square" rtlCol="0">
            <a:spAutoFit/>
          </a:bodyPr>
          <a:lstStyle/>
          <a:p>
            <a:r>
              <a:rPr lang="en-US" sz="3200" dirty="0"/>
              <a:t>Email : mdh.ipcovid@Maryland.gov </a:t>
            </a:r>
          </a:p>
        </p:txBody>
      </p:sp>
      <p:pic>
        <p:nvPicPr>
          <p:cNvPr id="5" name="Picture 2" descr="The funniest Covid-19 memes and jokes - Liberty on the Lighter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441" y="1591298"/>
            <a:ext cx="5602742" cy="37818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03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95068D90-2223-554F-83EB-3DA22DCE44E1}"/>
              </a:ext>
            </a:extLst>
          </p:cNvPr>
          <p:cNvSpPr>
            <a:spLocks noGrp="1"/>
          </p:cNvSpPr>
          <p:nvPr>
            <p:ph type="title"/>
          </p:nvPr>
        </p:nvSpPr>
        <p:spPr>
          <a:xfrm>
            <a:off x="537185" y="158371"/>
            <a:ext cx="8868071" cy="1681315"/>
          </a:xfrm>
        </p:spPr>
        <p:txBody>
          <a:bodyPr/>
          <a:lstStyle/>
          <a:p>
            <a:r>
              <a:rPr lang="en-US" dirty="0"/>
              <a:t>COVID-19 Global Situation Summary</a:t>
            </a:r>
          </a:p>
        </p:txBody>
      </p:sp>
      <p:sp>
        <p:nvSpPr>
          <p:cNvPr id="4" name="Slide Number Placeholder 3">
            <a:extLst>
              <a:ext uri="{FF2B5EF4-FFF2-40B4-BE49-F238E27FC236}">
                <a16:creationId xmlns:a16="http://schemas.microsoft.com/office/drawing/2014/main" id="{E804A58E-229C-204C-8FFC-82A24FCFF2B6}"/>
              </a:ext>
            </a:extLst>
          </p:cNvPr>
          <p:cNvSpPr>
            <a:spLocks noGrp="1"/>
          </p:cNvSpPr>
          <p:nvPr>
            <p:ph type="sldNum" sz="quarter" idx="12"/>
          </p:nvPr>
        </p:nvSpPr>
        <p:spPr/>
        <p:txBody>
          <a:bodyPr/>
          <a:lstStyle/>
          <a:p>
            <a:fld id="{D275CE6D-5C38-C543-B8AD-F8110668FDF9}" type="slidenum">
              <a:rPr lang="en-US" smtClean="0">
                <a:latin typeface="Calibri" panose="020F0502020204030204" pitchFamily="34" charset="0"/>
                <a:cs typeface="Calibri" panose="020F0502020204030204" pitchFamily="34" charset="0"/>
              </a:rPr>
              <a:pPr/>
              <a:t>3</a:t>
            </a:fld>
            <a:endParaRPr lang="en-US"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5F27E944-CBF5-42E7-B818-B018E37531B6}"/>
              </a:ext>
            </a:extLst>
          </p:cNvPr>
          <p:cNvSpPr txBox="1"/>
          <p:nvPr/>
        </p:nvSpPr>
        <p:spPr>
          <a:xfrm>
            <a:off x="1080524" y="6253165"/>
            <a:ext cx="5758687" cy="646331"/>
          </a:xfrm>
          <a:prstGeom prst="rect">
            <a:avLst/>
          </a:prstGeom>
          <a:noFill/>
        </p:spPr>
        <p:txBody>
          <a:bodyPr wrap="square" rtlCol="0">
            <a:spAutoFit/>
          </a:bodyPr>
          <a:lstStyle/>
          <a:p>
            <a:r>
              <a:rPr lang="en-US" dirty="0"/>
              <a:t>https://gisanddata.maps.arcgis.com/apps/opsdashboard/index.html#/bda7594740fd40299423467b48e9ecf6</a:t>
            </a:r>
          </a:p>
        </p:txBody>
      </p:sp>
      <p:pic>
        <p:nvPicPr>
          <p:cNvPr id="5" name="Picture 4">
            <a:extLst>
              <a:ext uri="{FF2B5EF4-FFF2-40B4-BE49-F238E27FC236}">
                <a16:creationId xmlns:a16="http://schemas.microsoft.com/office/drawing/2014/main" id="{EF86CD6E-A126-46F3-ABF4-AA1A61C3B21E}"/>
              </a:ext>
            </a:extLst>
          </p:cNvPr>
          <p:cNvPicPr>
            <a:picLocks noChangeAspect="1"/>
          </p:cNvPicPr>
          <p:nvPr/>
        </p:nvPicPr>
        <p:blipFill>
          <a:blip r:embed="rId3"/>
          <a:stretch>
            <a:fillRect/>
          </a:stretch>
        </p:blipFill>
        <p:spPr>
          <a:xfrm>
            <a:off x="338204" y="1337928"/>
            <a:ext cx="10669946" cy="4809395"/>
          </a:xfrm>
          <a:prstGeom prst="rect">
            <a:avLst/>
          </a:prstGeom>
        </p:spPr>
      </p:pic>
    </p:spTree>
    <p:extLst>
      <p:ext uri="{BB962C8B-B14F-4D97-AF65-F5344CB8AC3E}">
        <p14:creationId xmlns:p14="http://schemas.microsoft.com/office/powerpoint/2010/main" val="28027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Case Counts and Rates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a:t>
            </a:fld>
            <a:endParaRPr lang="en-US" dirty="0"/>
          </a:p>
        </p:txBody>
      </p:sp>
      <p:sp>
        <p:nvSpPr>
          <p:cNvPr id="7" name="TextBox 6">
            <a:extLst>
              <a:ext uri="{FF2B5EF4-FFF2-40B4-BE49-F238E27FC236}">
                <a16:creationId xmlns:a16="http://schemas.microsoft.com/office/drawing/2014/main" id="{3F32CC44-1754-455F-BF7A-CA6C9D23B48E}"/>
              </a:ext>
            </a:extLst>
          </p:cNvPr>
          <p:cNvSpPr txBox="1"/>
          <p:nvPr/>
        </p:nvSpPr>
        <p:spPr>
          <a:xfrm>
            <a:off x="4083989" y="5323749"/>
            <a:ext cx="3448329" cy="1200329"/>
          </a:xfrm>
          <a:prstGeom prst="rect">
            <a:avLst/>
          </a:prstGeom>
          <a:noFill/>
        </p:spPr>
        <p:txBody>
          <a:bodyPr wrap="square" rtlCol="0">
            <a:spAutoFit/>
          </a:bodyPr>
          <a:lstStyle/>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https://www.cdc.gov/coronavirus/2019-ncov/cases-updates/cases-in-us.html</a:t>
            </a:r>
            <a:r>
              <a:rPr lang="en-US" dirty="0"/>
              <a:t>   Accessed 1/22/2021</a:t>
            </a:r>
          </a:p>
        </p:txBody>
      </p:sp>
      <p:pic>
        <p:nvPicPr>
          <p:cNvPr id="3" name="Picture 2">
            <a:extLst>
              <a:ext uri="{FF2B5EF4-FFF2-40B4-BE49-F238E27FC236}">
                <a16:creationId xmlns:a16="http://schemas.microsoft.com/office/drawing/2014/main" id="{D6D83A79-4718-49F0-AD19-E3A6B5DE4A14}"/>
              </a:ext>
            </a:extLst>
          </p:cNvPr>
          <p:cNvPicPr>
            <a:picLocks noChangeAspect="1"/>
          </p:cNvPicPr>
          <p:nvPr/>
        </p:nvPicPr>
        <p:blipFill>
          <a:blip r:embed="rId4"/>
          <a:stretch>
            <a:fillRect/>
          </a:stretch>
        </p:blipFill>
        <p:spPr>
          <a:xfrm>
            <a:off x="90813" y="1963144"/>
            <a:ext cx="11785407" cy="2435361"/>
          </a:xfrm>
          <a:prstGeom prst="rect">
            <a:avLst/>
          </a:prstGeom>
        </p:spPr>
      </p:pic>
    </p:spTree>
    <p:extLst>
      <p:ext uri="{BB962C8B-B14F-4D97-AF65-F5344CB8AC3E}">
        <p14:creationId xmlns:p14="http://schemas.microsoft.com/office/powerpoint/2010/main" val="423129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C6B0-9A80-4C83-941D-5B77B6AAB684}"/>
              </a:ext>
            </a:extLst>
          </p:cNvPr>
          <p:cNvSpPr>
            <a:spLocks noGrp="1"/>
          </p:cNvSpPr>
          <p:nvPr>
            <p:ph type="title"/>
          </p:nvPr>
        </p:nvSpPr>
        <p:spPr/>
        <p:txBody>
          <a:bodyPr>
            <a:normAutofit fontScale="90000"/>
          </a:bodyPr>
          <a:lstStyle/>
          <a:p>
            <a:r>
              <a:rPr lang="en-US" dirty="0"/>
              <a:t>Number of Cases Reported in the USA, by Day</a:t>
            </a:r>
          </a:p>
        </p:txBody>
      </p:sp>
      <p:sp>
        <p:nvSpPr>
          <p:cNvPr id="4" name="Slide Number Placeholder 3">
            <a:extLst>
              <a:ext uri="{FF2B5EF4-FFF2-40B4-BE49-F238E27FC236}">
                <a16:creationId xmlns:a16="http://schemas.microsoft.com/office/drawing/2014/main" id="{A6F1E453-9CF9-4B89-8372-DB31606236FD}"/>
              </a:ext>
            </a:extLst>
          </p:cNvPr>
          <p:cNvSpPr>
            <a:spLocks noGrp="1"/>
          </p:cNvSpPr>
          <p:nvPr>
            <p:ph type="sldNum" sz="quarter" idx="12"/>
          </p:nvPr>
        </p:nvSpPr>
        <p:spPr/>
        <p:txBody>
          <a:bodyPr/>
          <a:lstStyle/>
          <a:p>
            <a:fld id="{D275CE6D-5C38-C543-B8AD-F8110668FDF9}" type="slidenum">
              <a:rPr lang="en-US" smtClean="0"/>
              <a:pPr/>
              <a:t>5</a:t>
            </a:fld>
            <a:endParaRPr lang="en-US" dirty="0"/>
          </a:p>
        </p:txBody>
      </p:sp>
      <p:sp>
        <p:nvSpPr>
          <p:cNvPr id="5" name="Text Placeholder 4">
            <a:extLst>
              <a:ext uri="{FF2B5EF4-FFF2-40B4-BE49-F238E27FC236}">
                <a16:creationId xmlns:a16="http://schemas.microsoft.com/office/drawing/2014/main" id="{2B03437A-33CC-44BE-B224-7E0EA214BB48}"/>
              </a:ext>
            </a:extLst>
          </p:cNvPr>
          <p:cNvSpPr>
            <a:spLocks noGrp="1"/>
          </p:cNvSpPr>
          <p:nvPr>
            <p:ph type="body" sz="quarter" idx="13"/>
          </p:nvPr>
        </p:nvSpPr>
        <p:spPr/>
        <p:txBody>
          <a:bodyPr/>
          <a:lstStyle/>
          <a:p>
            <a:endParaRPr lang="en-US" dirty="0"/>
          </a:p>
        </p:txBody>
      </p:sp>
      <p:sp>
        <p:nvSpPr>
          <p:cNvPr id="7" name="Content Placeholder 6">
            <a:extLst>
              <a:ext uri="{FF2B5EF4-FFF2-40B4-BE49-F238E27FC236}">
                <a16:creationId xmlns:a16="http://schemas.microsoft.com/office/drawing/2014/main" id="{C34B82CA-233E-4897-A524-D484484F3132}"/>
              </a:ext>
            </a:extLst>
          </p:cNvPr>
          <p:cNvSpPr>
            <a:spLocks noGrp="1"/>
          </p:cNvSpPr>
          <p:nvPr>
            <p:ph idx="1"/>
          </p:nvPr>
        </p:nvSpPr>
        <p:spPr>
          <a:xfrm>
            <a:off x="1194466" y="2086020"/>
            <a:ext cx="10071652" cy="4351338"/>
          </a:xfrm>
        </p:spPr>
        <p:txBody>
          <a:bodyPr/>
          <a:lstStyle/>
          <a:p>
            <a:endParaRPr lang="en-US" dirty="0"/>
          </a:p>
        </p:txBody>
      </p:sp>
      <p:sp>
        <p:nvSpPr>
          <p:cNvPr id="8" name="TextBox 7">
            <a:extLst>
              <a:ext uri="{FF2B5EF4-FFF2-40B4-BE49-F238E27FC236}">
                <a16:creationId xmlns:a16="http://schemas.microsoft.com/office/drawing/2014/main" id="{257C1C61-CE6D-4645-A607-3D921C54ABB5}"/>
              </a:ext>
            </a:extLst>
          </p:cNvPr>
          <p:cNvSpPr txBox="1"/>
          <p:nvPr/>
        </p:nvSpPr>
        <p:spPr>
          <a:xfrm>
            <a:off x="1465545" y="5945429"/>
            <a:ext cx="6428426" cy="646331"/>
          </a:xfrm>
          <a:prstGeom prst="rect">
            <a:avLst/>
          </a:prstGeom>
          <a:noFill/>
        </p:spPr>
        <p:txBody>
          <a:bodyPr wrap="none" rtlCol="0">
            <a:spAutoFit/>
          </a:bodyPr>
          <a:lstStyle/>
          <a:p>
            <a:r>
              <a:rPr lang="en-US" dirty="0">
                <a:hlinkClick r:id="rId2"/>
              </a:rPr>
              <a:t>https://covid.cdc.gov/covid-data-tracker/#trends_dailytrendscases</a:t>
            </a:r>
            <a:endParaRPr lang="en-US" dirty="0"/>
          </a:p>
          <a:p>
            <a:r>
              <a:rPr lang="en-US" dirty="0"/>
              <a:t>Updated 1/22/2021</a:t>
            </a:r>
          </a:p>
        </p:txBody>
      </p:sp>
      <p:pic>
        <p:nvPicPr>
          <p:cNvPr id="3" name="Picture 2">
            <a:extLst>
              <a:ext uri="{FF2B5EF4-FFF2-40B4-BE49-F238E27FC236}">
                <a16:creationId xmlns:a16="http://schemas.microsoft.com/office/drawing/2014/main" id="{DA7C4ACC-8831-446F-9F8E-31EB9C83A741}"/>
              </a:ext>
            </a:extLst>
          </p:cNvPr>
          <p:cNvPicPr>
            <a:picLocks noChangeAspect="1"/>
          </p:cNvPicPr>
          <p:nvPr/>
        </p:nvPicPr>
        <p:blipFill>
          <a:blip r:embed="rId3"/>
          <a:stretch>
            <a:fillRect/>
          </a:stretch>
        </p:blipFill>
        <p:spPr>
          <a:xfrm>
            <a:off x="537186" y="1585839"/>
            <a:ext cx="11295662" cy="3975717"/>
          </a:xfrm>
          <a:prstGeom prst="rect">
            <a:avLst/>
          </a:prstGeom>
        </p:spPr>
      </p:pic>
    </p:spTree>
    <p:extLst>
      <p:ext uri="{BB962C8B-B14F-4D97-AF65-F5344CB8AC3E}">
        <p14:creationId xmlns:p14="http://schemas.microsoft.com/office/powerpoint/2010/main" val="318018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2EDD-6286-45C0-80E9-443BCFE99F13}"/>
              </a:ext>
            </a:extLst>
          </p:cNvPr>
          <p:cNvSpPr>
            <a:spLocks noGrp="1"/>
          </p:cNvSpPr>
          <p:nvPr>
            <p:ph type="title"/>
          </p:nvPr>
        </p:nvSpPr>
        <p:spPr/>
        <p:txBody>
          <a:bodyPr/>
          <a:lstStyle/>
          <a:p>
            <a:r>
              <a:rPr lang="en-US" dirty="0"/>
              <a:t>Regional Trends</a:t>
            </a:r>
          </a:p>
        </p:txBody>
      </p:sp>
      <p:sp>
        <p:nvSpPr>
          <p:cNvPr id="3" name="Content Placeholder 2">
            <a:extLst>
              <a:ext uri="{FF2B5EF4-FFF2-40B4-BE49-F238E27FC236}">
                <a16:creationId xmlns:a16="http://schemas.microsoft.com/office/drawing/2014/main" id="{4E22E17B-C6C6-43AE-8C8D-DF13540F5775}"/>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56B3492-B65F-4861-A2E1-FBA5EE30F710}"/>
              </a:ext>
            </a:extLst>
          </p:cNvPr>
          <p:cNvSpPr>
            <a:spLocks noGrp="1"/>
          </p:cNvSpPr>
          <p:nvPr>
            <p:ph type="sldNum" sz="quarter" idx="12"/>
          </p:nvPr>
        </p:nvSpPr>
        <p:spPr/>
        <p:txBody>
          <a:bodyPr/>
          <a:lstStyle/>
          <a:p>
            <a:fld id="{D275CE6D-5C38-C543-B8AD-F8110668FDF9}" type="slidenum">
              <a:rPr lang="en-US" smtClean="0"/>
              <a:pPr/>
              <a:t>6</a:t>
            </a:fld>
            <a:endParaRPr lang="en-US" dirty="0"/>
          </a:p>
        </p:txBody>
      </p:sp>
      <p:sp>
        <p:nvSpPr>
          <p:cNvPr id="5" name="Text Placeholder 4">
            <a:extLst>
              <a:ext uri="{FF2B5EF4-FFF2-40B4-BE49-F238E27FC236}">
                <a16:creationId xmlns:a16="http://schemas.microsoft.com/office/drawing/2014/main" id="{D4E8EE4E-C725-4D6C-9E9B-D1242DC4C84F}"/>
              </a:ext>
            </a:extLst>
          </p:cNvPr>
          <p:cNvSpPr>
            <a:spLocks noGrp="1"/>
          </p:cNvSpPr>
          <p:nvPr>
            <p:ph type="body" sz="quarter" idx="13"/>
          </p:nvPr>
        </p:nvSpPr>
        <p:spPr/>
        <p:txBody>
          <a:bodyPr/>
          <a:lstStyle/>
          <a:p>
            <a:endParaRPr lang="en-US" dirty="0"/>
          </a:p>
        </p:txBody>
      </p:sp>
      <p:sp>
        <p:nvSpPr>
          <p:cNvPr id="8" name="TextBox 7">
            <a:extLst>
              <a:ext uri="{FF2B5EF4-FFF2-40B4-BE49-F238E27FC236}">
                <a16:creationId xmlns:a16="http://schemas.microsoft.com/office/drawing/2014/main" id="{40ADABDD-232C-4041-92A3-578C224CC5A4}"/>
              </a:ext>
            </a:extLst>
          </p:cNvPr>
          <p:cNvSpPr txBox="1"/>
          <p:nvPr/>
        </p:nvSpPr>
        <p:spPr>
          <a:xfrm>
            <a:off x="701458" y="5942636"/>
            <a:ext cx="8029183" cy="369332"/>
          </a:xfrm>
          <a:prstGeom prst="rect">
            <a:avLst/>
          </a:prstGeom>
          <a:noFill/>
        </p:spPr>
        <p:txBody>
          <a:bodyPr wrap="square" rtlCol="0">
            <a:spAutoFit/>
          </a:bodyPr>
          <a:lstStyle/>
          <a:p>
            <a:r>
              <a:rPr lang="en-US" dirty="0">
                <a:hlinkClick r:id="rId2"/>
              </a:rPr>
              <a:t>https://covid.cdc.gov/covid-data-tracker/#compare-trends_newcases</a:t>
            </a:r>
            <a:r>
              <a:rPr lang="en-US" dirty="0"/>
              <a:t>   1/15/2021</a:t>
            </a:r>
          </a:p>
        </p:txBody>
      </p:sp>
      <p:pic>
        <p:nvPicPr>
          <p:cNvPr id="6" name="Picture 5">
            <a:extLst>
              <a:ext uri="{FF2B5EF4-FFF2-40B4-BE49-F238E27FC236}">
                <a16:creationId xmlns:a16="http://schemas.microsoft.com/office/drawing/2014/main" id="{320842A7-0941-4204-B847-68F45E47588E}"/>
              </a:ext>
            </a:extLst>
          </p:cNvPr>
          <p:cNvPicPr>
            <a:picLocks noChangeAspect="1"/>
          </p:cNvPicPr>
          <p:nvPr/>
        </p:nvPicPr>
        <p:blipFill>
          <a:blip r:embed="rId3"/>
          <a:stretch>
            <a:fillRect/>
          </a:stretch>
        </p:blipFill>
        <p:spPr>
          <a:xfrm>
            <a:off x="537185" y="1503596"/>
            <a:ext cx="11113935" cy="4239160"/>
          </a:xfrm>
          <a:prstGeom prst="rect">
            <a:avLst/>
          </a:prstGeom>
        </p:spPr>
      </p:pic>
    </p:spTree>
    <p:extLst>
      <p:ext uri="{BB962C8B-B14F-4D97-AF65-F5344CB8AC3E}">
        <p14:creationId xmlns:p14="http://schemas.microsoft.com/office/powerpoint/2010/main" val="357065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4B5C-5356-4659-B8E6-4BD2A7E1D930}"/>
              </a:ext>
            </a:extLst>
          </p:cNvPr>
          <p:cNvSpPr>
            <a:spLocks noGrp="1"/>
          </p:cNvSpPr>
          <p:nvPr>
            <p:ph type="title"/>
          </p:nvPr>
        </p:nvSpPr>
        <p:spPr>
          <a:xfrm>
            <a:off x="409937" y="596349"/>
            <a:ext cx="10515600" cy="994949"/>
          </a:xfrm>
        </p:spPr>
        <p:txBody>
          <a:bodyPr/>
          <a:lstStyle/>
          <a:p>
            <a:r>
              <a:rPr lang="en-US" dirty="0"/>
              <a:t>Maryland: COVID-19 Cases </a:t>
            </a:r>
          </a:p>
        </p:txBody>
      </p:sp>
      <p:sp>
        <p:nvSpPr>
          <p:cNvPr id="3" name="Content Placeholder 2">
            <a:extLst>
              <a:ext uri="{FF2B5EF4-FFF2-40B4-BE49-F238E27FC236}">
                <a16:creationId xmlns:a16="http://schemas.microsoft.com/office/drawing/2014/main" id="{EB113527-FAFF-41F7-87BA-840492DDE1FB}"/>
              </a:ext>
            </a:extLst>
          </p:cNvPr>
          <p:cNvSpPr>
            <a:spLocks noGrp="1"/>
          </p:cNvSpPr>
          <p:nvPr>
            <p:ph idx="1"/>
          </p:nvPr>
        </p:nvSpPr>
        <p:spPr>
          <a:xfrm>
            <a:off x="6844986" y="-563159"/>
            <a:ext cx="5347014" cy="1512284"/>
          </a:xfrm>
        </p:spPr>
        <p:txBody>
          <a:bodyPr>
            <a:normAutofit/>
          </a:bodyPr>
          <a:lstStyle/>
          <a:p>
            <a:pPr marL="0" indent="0">
              <a:buNone/>
            </a:pPr>
            <a:endParaRPr lang="en-US" sz="3200" dirty="0"/>
          </a:p>
          <a:p>
            <a:pPr marL="0" indent="0">
              <a:buNone/>
            </a:pPr>
            <a:r>
              <a:rPr lang="en-US" sz="2400" dirty="0">
                <a:hlinkClick r:id="rId3"/>
              </a:rPr>
              <a:t>http://health.maryland.gov/coronavirus</a:t>
            </a:r>
            <a:endParaRPr lang="en-US" sz="2400" dirty="0"/>
          </a:p>
          <a:p>
            <a:pPr marL="0" indent="0">
              <a:buNone/>
            </a:pPr>
            <a:r>
              <a:rPr lang="en-US" sz="1800" i="1" dirty="0"/>
              <a:t>Data current as of 1/22/2021</a:t>
            </a:r>
          </a:p>
        </p:txBody>
      </p:sp>
      <p:sp>
        <p:nvSpPr>
          <p:cNvPr id="4" name="Slide Number Placeholder 3">
            <a:extLst>
              <a:ext uri="{FF2B5EF4-FFF2-40B4-BE49-F238E27FC236}">
                <a16:creationId xmlns:a16="http://schemas.microsoft.com/office/drawing/2014/main" id="{3ACF44BC-4DEB-4FDE-A32A-02506982F0C9}"/>
              </a:ext>
            </a:extLst>
          </p:cNvPr>
          <p:cNvSpPr>
            <a:spLocks noGrp="1"/>
          </p:cNvSpPr>
          <p:nvPr>
            <p:ph type="sldNum" sz="quarter" idx="12"/>
          </p:nvPr>
        </p:nvSpPr>
        <p:spPr/>
        <p:txBody>
          <a:bodyPr/>
          <a:lstStyle/>
          <a:p>
            <a:fld id="{EB4BE1A8-99A0-BE4B-B404-CE990ED5FA0C}" type="slidenum">
              <a:rPr lang="en-US" smtClean="0"/>
              <a:pPr/>
              <a:t>7</a:t>
            </a:fld>
            <a:endParaRPr lang="en-US" dirty="0"/>
          </a:p>
        </p:txBody>
      </p:sp>
      <p:sp>
        <p:nvSpPr>
          <p:cNvPr id="7" name="TextBox 6">
            <a:extLst>
              <a:ext uri="{FF2B5EF4-FFF2-40B4-BE49-F238E27FC236}">
                <a16:creationId xmlns:a16="http://schemas.microsoft.com/office/drawing/2014/main" id="{3F27D753-1FAD-4730-90E7-BD9CC53892B5}"/>
              </a:ext>
            </a:extLst>
          </p:cNvPr>
          <p:cNvSpPr txBox="1"/>
          <p:nvPr/>
        </p:nvSpPr>
        <p:spPr>
          <a:xfrm>
            <a:off x="341600" y="1721629"/>
            <a:ext cx="5347014" cy="4401205"/>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Cases</a:t>
            </a:r>
            <a:r>
              <a:rPr lang="en-US" dirty="0"/>
              <a:t>: </a:t>
            </a:r>
            <a:r>
              <a:rPr lang="en-US" sz="2800" dirty="0"/>
              <a:t>336,915</a:t>
            </a:r>
          </a:p>
          <a:p>
            <a:pPr marL="914400" lvl="1" indent="-457200">
              <a:buFont typeface="Arial" panose="020B0604020202020204" pitchFamily="34" charset="0"/>
              <a:buChar char="•"/>
            </a:pPr>
            <a:r>
              <a:rPr lang="en-US" sz="2800" dirty="0"/>
              <a:t>2,396new</a:t>
            </a:r>
          </a:p>
          <a:p>
            <a:pPr marL="457200" indent="-457200">
              <a:buFont typeface="Arial" panose="020B0604020202020204" pitchFamily="34" charset="0"/>
              <a:buChar char="•"/>
            </a:pPr>
            <a:r>
              <a:rPr lang="en-US" sz="2800" dirty="0"/>
              <a:t>Deaths: 6,322</a:t>
            </a:r>
          </a:p>
          <a:p>
            <a:pPr marL="914400" lvl="1" indent="-457200">
              <a:buFont typeface="Arial" panose="020B0604020202020204" pitchFamily="34" charset="0"/>
              <a:buChar char="•"/>
            </a:pPr>
            <a:r>
              <a:rPr lang="en-US" sz="2800" dirty="0"/>
              <a:t>57 new</a:t>
            </a:r>
          </a:p>
          <a:p>
            <a:pPr marL="457200" indent="-457200">
              <a:buFont typeface="Arial" panose="020B0604020202020204" pitchFamily="34" charset="0"/>
              <a:buChar char="•"/>
            </a:pPr>
            <a:r>
              <a:rPr lang="en-US" sz="2800" dirty="0"/>
              <a:t>Hospitalizations: 29,285</a:t>
            </a:r>
          </a:p>
          <a:p>
            <a:pPr marL="914400" lvl="1" indent="-457200">
              <a:buFont typeface="Arial" panose="020B0604020202020204" pitchFamily="34" charset="0"/>
              <a:buChar char="•"/>
            </a:pPr>
            <a:r>
              <a:rPr lang="en-US" sz="2800" dirty="0"/>
              <a:t>Current: 1,768 ( down 44)</a:t>
            </a:r>
          </a:p>
          <a:p>
            <a:pPr marL="457200" indent="-457200">
              <a:buFont typeface="Arial" panose="020B0604020202020204" pitchFamily="34" charset="0"/>
              <a:buChar char="•"/>
            </a:pPr>
            <a:r>
              <a:rPr lang="en-US" sz="2800" dirty="0"/>
              <a:t>Total tests performed: 6,630,564</a:t>
            </a:r>
          </a:p>
          <a:p>
            <a:pPr marL="457200" indent="-457200">
              <a:buFont typeface="Arial" panose="020B0604020202020204" pitchFamily="34" charset="0"/>
              <a:buChar char="•"/>
            </a:pPr>
            <a:r>
              <a:rPr lang="en-US" sz="2800" dirty="0"/>
              <a:t>Case rate: 38.2 per 100,000</a:t>
            </a:r>
          </a:p>
        </p:txBody>
      </p:sp>
      <p:pic>
        <p:nvPicPr>
          <p:cNvPr id="6" name="Picture 5">
            <a:extLst>
              <a:ext uri="{FF2B5EF4-FFF2-40B4-BE49-F238E27FC236}">
                <a16:creationId xmlns:a16="http://schemas.microsoft.com/office/drawing/2014/main" id="{AF4A7114-F955-479D-B1ED-D5615705AE15}"/>
              </a:ext>
            </a:extLst>
          </p:cNvPr>
          <p:cNvPicPr>
            <a:picLocks noChangeAspect="1"/>
          </p:cNvPicPr>
          <p:nvPr/>
        </p:nvPicPr>
        <p:blipFill>
          <a:blip r:embed="rId4"/>
          <a:stretch>
            <a:fillRect/>
          </a:stretch>
        </p:blipFill>
        <p:spPr>
          <a:xfrm>
            <a:off x="5209521" y="1308270"/>
            <a:ext cx="6982479" cy="3633417"/>
          </a:xfrm>
          <a:prstGeom prst="rect">
            <a:avLst/>
          </a:prstGeom>
        </p:spPr>
      </p:pic>
    </p:spTree>
    <p:extLst>
      <p:ext uri="{BB962C8B-B14F-4D97-AF65-F5344CB8AC3E}">
        <p14:creationId xmlns:p14="http://schemas.microsoft.com/office/powerpoint/2010/main" val="1874875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3F52-A584-4654-88C6-0383F917A423}"/>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C51BFDD4-5F73-4871-A755-0FA75079101D}"/>
              </a:ext>
            </a:extLst>
          </p:cNvPr>
          <p:cNvSpPr>
            <a:spLocks noGrp="1"/>
          </p:cNvSpPr>
          <p:nvPr>
            <p:ph type="sldNum" sz="quarter" idx="12"/>
          </p:nvPr>
        </p:nvSpPr>
        <p:spPr/>
        <p:txBody>
          <a:bodyPr/>
          <a:lstStyle/>
          <a:p>
            <a:fld id="{D275CE6D-5C38-C543-B8AD-F8110668FDF9}" type="slidenum">
              <a:rPr lang="en-US" smtClean="0"/>
              <a:pPr/>
              <a:t>8</a:t>
            </a:fld>
            <a:endParaRPr lang="en-US" dirty="0"/>
          </a:p>
        </p:txBody>
      </p:sp>
      <p:sp>
        <p:nvSpPr>
          <p:cNvPr id="5" name="Text Placeholder 4">
            <a:extLst>
              <a:ext uri="{FF2B5EF4-FFF2-40B4-BE49-F238E27FC236}">
                <a16:creationId xmlns:a16="http://schemas.microsoft.com/office/drawing/2014/main" id="{0D306AB2-B0D4-4D98-8A67-06D3CEB258A3}"/>
              </a:ext>
            </a:extLst>
          </p:cNvPr>
          <p:cNvSpPr>
            <a:spLocks noGrp="1"/>
          </p:cNvSpPr>
          <p:nvPr>
            <p:ph type="body" sz="quarter" idx="13"/>
          </p:nvPr>
        </p:nvSpPr>
        <p:spPr/>
        <p:txBody>
          <a:bodyPr/>
          <a:lstStyle/>
          <a:p>
            <a:endParaRPr lang="en-US" dirty="0"/>
          </a:p>
        </p:txBody>
      </p:sp>
      <p:sp>
        <p:nvSpPr>
          <p:cNvPr id="6" name="Content Placeholder 5">
            <a:extLst>
              <a:ext uri="{FF2B5EF4-FFF2-40B4-BE49-F238E27FC236}">
                <a16:creationId xmlns:a16="http://schemas.microsoft.com/office/drawing/2014/main" id="{00CC3840-9750-4D09-AEAA-1849BB1905B7}"/>
              </a:ext>
            </a:extLst>
          </p:cNvPr>
          <p:cNvSpPr>
            <a:spLocks noGrp="1"/>
          </p:cNvSpPr>
          <p:nvPr>
            <p:ph idx="1"/>
          </p:nvPr>
        </p:nvSpPr>
        <p:spPr/>
        <p:txBody>
          <a:bodyPr/>
          <a:lstStyle/>
          <a:p>
            <a:endParaRPr lang="en-US" dirty="0"/>
          </a:p>
        </p:txBody>
      </p:sp>
      <p:sp>
        <p:nvSpPr>
          <p:cNvPr id="8" name="Title 1">
            <a:extLst>
              <a:ext uri="{FF2B5EF4-FFF2-40B4-BE49-F238E27FC236}">
                <a16:creationId xmlns:a16="http://schemas.microsoft.com/office/drawing/2014/main" id="{3FE61F90-E548-4A33-A341-5BA5E8E60506}"/>
              </a:ext>
            </a:extLst>
          </p:cNvPr>
          <p:cNvSpPr txBox="1">
            <a:spLocks/>
          </p:cNvSpPr>
          <p:nvPr/>
        </p:nvSpPr>
        <p:spPr>
          <a:xfrm>
            <a:off x="678712" y="681037"/>
            <a:ext cx="10515600" cy="9949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endParaRPr lang="en-US" dirty="0"/>
          </a:p>
        </p:txBody>
      </p:sp>
      <p:sp>
        <p:nvSpPr>
          <p:cNvPr id="9" name="TextBox 8">
            <a:extLst>
              <a:ext uri="{FF2B5EF4-FFF2-40B4-BE49-F238E27FC236}">
                <a16:creationId xmlns:a16="http://schemas.microsoft.com/office/drawing/2014/main" id="{C25A6B1E-3725-4AEE-979E-595A244605D2}"/>
              </a:ext>
            </a:extLst>
          </p:cNvPr>
          <p:cNvSpPr txBox="1"/>
          <p:nvPr/>
        </p:nvSpPr>
        <p:spPr>
          <a:xfrm>
            <a:off x="1871331" y="6358357"/>
            <a:ext cx="4475969" cy="369332"/>
          </a:xfrm>
          <a:prstGeom prst="rect">
            <a:avLst/>
          </a:prstGeom>
          <a:noFill/>
        </p:spPr>
        <p:txBody>
          <a:bodyPr wrap="none" rtlCol="0">
            <a:spAutoFit/>
          </a:bodyPr>
          <a:lstStyle/>
          <a:p>
            <a:r>
              <a:rPr lang="en-US" dirty="0">
                <a:hlinkClick r:id="rId2"/>
              </a:rPr>
              <a:t>https://coronavirus.maryland.gov/</a:t>
            </a:r>
            <a:r>
              <a:rPr lang="en-US" dirty="0"/>
              <a:t> 1/22/2021</a:t>
            </a:r>
          </a:p>
        </p:txBody>
      </p:sp>
      <p:pic>
        <p:nvPicPr>
          <p:cNvPr id="7" name="Picture 6">
            <a:extLst>
              <a:ext uri="{FF2B5EF4-FFF2-40B4-BE49-F238E27FC236}">
                <a16:creationId xmlns:a16="http://schemas.microsoft.com/office/drawing/2014/main" id="{A2D74CF3-9D60-4337-8782-83D24BC3B293}"/>
              </a:ext>
            </a:extLst>
          </p:cNvPr>
          <p:cNvPicPr>
            <a:picLocks noChangeAspect="1"/>
          </p:cNvPicPr>
          <p:nvPr/>
        </p:nvPicPr>
        <p:blipFill>
          <a:blip r:embed="rId3"/>
          <a:stretch>
            <a:fillRect/>
          </a:stretch>
        </p:blipFill>
        <p:spPr>
          <a:xfrm>
            <a:off x="519224" y="239709"/>
            <a:ext cx="10942054" cy="5937253"/>
          </a:xfrm>
          <a:prstGeom prst="rect">
            <a:avLst/>
          </a:prstGeom>
        </p:spPr>
      </p:pic>
    </p:spTree>
    <p:extLst>
      <p:ext uri="{BB962C8B-B14F-4D97-AF65-F5344CB8AC3E}">
        <p14:creationId xmlns:p14="http://schemas.microsoft.com/office/powerpoint/2010/main" val="292086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461B-BBD7-4017-B2D9-16D5C0859F2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215798B2-BCA3-4F20-B988-1375E47CAF16}"/>
              </a:ext>
            </a:extLst>
          </p:cNvPr>
          <p:cNvSpPr>
            <a:spLocks noGrp="1"/>
          </p:cNvSpPr>
          <p:nvPr>
            <p:ph type="sldNum" sz="quarter" idx="12"/>
          </p:nvPr>
        </p:nvSpPr>
        <p:spPr/>
        <p:txBody>
          <a:bodyPr/>
          <a:lstStyle/>
          <a:p>
            <a:fld id="{D275CE6D-5C38-C543-B8AD-F8110668FDF9}" type="slidenum">
              <a:rPr lang="en-US" smtClean="0"/>
              <a:pPr/>
              <a:t>9</a:t>
            </a:fld>
            <a:endParaRPr lang="en-US" dirty="0"/>
          </a:p>
        </p:txBody>
      </p:sp>
      <p:sp>
        <p:nvSpPr>
          <p:cNvPr id="5" name="Text Placeholder 4">
            <a:extLst>
              <a:ext uri="{FF2B5EF4-FFF2-40B4-BE49-F238E27FC236}">
                <a16:creationId xmlns:a16="http://schemas.microsoft.com/office/drawing/2014/main" id="{68E7B4FD-5E64-4B56-94D2-06B4933146D9}"/>
              </a:ext>
            </a:extLst>
          </p:cNvPr>
          <p:cNvSpPr>
            <a:spLocks noGrp="1"/>
          </p:cNvSpPr>
          <p:nvPr>
            <p:ph type="body" sz="quarter" idx="13"/>
          </p:nvPr>
        </p:nvSpPr>
        <p:spPr/>
        <p:txBody>
          <a:bodyPr/>
          <a:lstStyle/>
          <a:p>
            <a:endParaRPr lang="en-US" dirty="0"/>
          </a:p>
        </p:txBody>
      </p:sp>
      <p:sp>
        <p:nvSpPr>
          <p:cNvPr id="12" name="Content Placeholder 11">
            <a:extLst>
              <a:ext uri="{FF2B5EF4-FFF2-40B4-BE49-F238E27FC236}">
                <a16:creationId xmlns:a16="http://schemas.microsoft.com/office/drawing/2014/main" id="{81EFE071-6E82-434C-8E51-A86795EC81DE}"/>
              </a:ext>
            </a:extLst>
          </p:cNvPr>
          <p:cNvSpPr>
            <a:spLocks noGrp="1"/>
          </p:cNvSpPr>
          <p:nvPr>
            <p:ph idx="1"/>
          </p:nvPr>
        </p:nvSpPr>
        <p:spPr/>
        <p:txBody>
          <a:bodyPr/>
          <a:lstStyle/>
          <a:p>
            <a:endParaRPr lang="en-US" dirty="0"/>
          </a:p>
        </p:txBody>
      </p:sp>
      <p:sp>
        <p:nvSpPr>
          <p:cNvPr id="7" name="TextBox 6">
            <a:extLst>
              <a:ext uri="{FF2B5EF4-FFF2-40B4-BE49-F238E27FC236}">
                <a16:creationId xmlns:a16="http://schemas.microsoft.com/office/drawing/2014/main" id="{6C55609B-FB5F-4EB5-842C-55F47138D8A1}"/>
              </a:ext>
            </a:extLst>
          </p:cNvPr>
          <p:cNvSpPr txBox="1"/>
          <p:nvPr/>
        </p:nvSpPr>
        <p:spPr>
          <a:xfrm>
            <a:off x="3269293" y="6495978"/>
            <a:ext cx="4475969" cy="369332"/>
          </a:xfrm>
          <a:prstGeom prst="rect">
            <a:avLst/>
          </a:prstGeom>
          <a:noFill/>
        </p:spPr>
        <p:txBody>
          <a:bodyPr wrap="none" rtlCol="0">
            <a:spAutoFit/>
          </a:bodyPr>
          <a:lstStyle/>
          <a:p>
            <a:r>
              <a:rPr lang="en-US" dirty="0">
                <a:hlinkClick r:id="rId2"/>
              </a:rPr>
              <a:t>https://coronavirus.maryland.gov/</a:t>
            </a:r>
            <a:r>
              <a:rPr lang="en-US" dirty="0"/>
              <a:t> 1/22/2021</a:t>
            </a:r>
          </a:p>
        </p:txBody>
      </p:sp>
      <p:pic>
        <p:nvPicPr>
          <p:cNvPr id="3" name="Picture 2">
            <a:extLst>
              <a:ext uri="{FF2B5EF4-FFF2-40B4-BE49-F238E27FC236}">
                <a16:creationId xmlns:a16="http://schemas.microsoft.com/office/drawing/2014/main" id="{B0193921-E51C-49CB-B095-6ADC3F458880}"/>
              </a:ext>
            </a:extLst>
          </p:cNvPr>
          <p:cNvPicPr>
            <a:picLocks noChangeAspect="1"/>
          </p:cNvPicPr>
          <p:nvPr/>
        </p:nvPicPr>
        <p:blipFill>
          <a:blip r:embed="rId3"/>
          <a:stretch>
            <a:fillRect/>
          </a:stretch>
        </p:blipFill>
        <p:spPr>
          <a:xfrm>
            <a:off x="537186" y="131423"/>
            <a:ext cx="10362457" cy="5843491"/>
          </a:xfrm>
          <a:prstGeom prst="rect">
            <a:avLst/>
          </a:prstGeom>
        </p:spPr>
      </p:pic>
    </p:spTree>
    <p:extLst>
      <p:ext uri="{BB962C8B-B14F-4D97-AF65-F5344CB8AC3E}">
        <p14:creationId xmlns:p14="http://schemas.microsoft.com/office/powerpoint/2010/main" val="3267149241"/>
      </p:ext>
    </p:extLst>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F42EAA-77DD-4AE9-82F6-466E808B386D}"/>
</file>

<file path=customXml/itemProps2.xml><?xml version="1.0" encoding="utf-8"?>
<ds:datastoreItem xmlns:ds="http://schemas.openxmlformats.org/officeDocument/2006/customXml" ds:itemID="{3A25F85E-2B9F-45ED-B795-2BA88248CEBF}"/>
</file>

<file path=customXml/itemProps3.xml><?xml version="1.0" encoding="utf-8"?>
<ds:datastoreItem xmlns:ds="http://schemas.openxmlformats.org/officeDocument/2006/customXml" ds:itemID="{F2DDC0AF-BACE-4EC7-B164-8E07A0F399E0}"/>
</file>

<file path=customXml/itemProps4.xml><?xml version="1.0" encoding="utf-8"?>
<ds:datastoreItem xmlns:ds="http://schemas.openxmlformats.org/officeDocument/2006/customXml" ds:itemID="{FD0B87CE-31CE-4BF1-A0B3-E83B2EB30B44}"/>
</file>

<file path=docProps/app.xml><?xml version="1.0" encoding="utf-8"?>
<Properties xmlns="http://schemas.openxmlformats.org/officeDocument/2006/extended-properties" xmlns:vt="http://schemas.openxmlformats.org/officeDocument/2006/docPropsVTypes">
  <TotalTime>19932</TotalTime>
  <Words>1615</Words>
  <Application>Microsoft Office PowerPoint</Application>
  <PresentationFormat>Widescreen</PresentationFormat>
  <Paragraphs>128</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Droid Serif</vt:lpstr>
      <vt:lpstr>Montserrat</vt:lpstr>
      <vt:lpstr>Open Sans</vt:lpstr>
      <vt:lpstr>Office Theme</vt:lpstr>
      <vt:lpstr>Maryland Situation Update on  Coronavirus Disease (COVID-19) for BHA</vt:lpstr>
      <vt:lpstr>Call Agenda </vt:lpstr>
      <vt:lpstr>COVID-19 Global Situation Summary</vt:lpstr>
      <vt:lpstr>US Case Counts and Rates</vt:lpstr>
      <vt:lpstr>Number of Cases Reported in the USA, by Day</vt:lpstr>
      <vt:lpstr>Regional Trends</vt:lpstr>
      <vt:lpstr>Maryland: COVID-19 Cases </vt:lpstr>
      <vt:lpstr>PowerPoint Presentation</vt:lpstr>
      <vt:lpstr>PowerPoint Presentation</vt:lpstr>
      <vt:lpstr>Testing Volume and % Positivity</vt:lpstr>
      <vt:lpstr>PowerPoint Presentation</vt:lpstr>
      <vt:lpstr>Maryland Vaccine Dashboard</vt:lpstr>
      <vt:lpstr>Maryland COVID-19 Vaccination Phases</vt:lpstr>
      <vt:lpstr>Maryland Influenza Epi Update</vt:lpstr>
      <vt:lpstr>PowerPoint Presentation</vt:lpstr>
      <vt:lpstr>PowerPoint Presentation</vt:lpstr>
      <vt:lpstr>SARS-CoV-2 Emerging Variants of Concern</vt:lpstr>
      <vt:lpstr>CDC: Variants of Concern</vt:lpstr>
      <vt:lpstr>U.S.: COVID-19 Variant Cases </vt:lpstr>
      <vt:lpstr>CDC MMWR: Emergence of SARS-CoV-2 B.1.17 Lineage </vt:lpstr>
      <vt:lpstr>CDC MMWR: Emergence of SARS-CoV-2 B.1.17 Lineage </vt:lpstr>
      <vt:lpstr>CDC MMWR: Emergence of SARS-CoV-2 B.1.17 Lineage </vt:lpstr>
      <vt:lpstr>CDC MMWR: Emergence of SARS-CoV-2 B.1.17 Lineage </vt:lpstr>
      <vt:lpstr>U.S.: COVID-19 Variant Cases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Maureen C. Regan -MDH-</dc:creator>
  <cp:lastModifiedBy>Rebecca Perlmutter</cp:lastModifiedBy>
  <cp:revision>732</cp:revision>
  <cp:lastPrinted>2020-02-04T16:27:31Z</cp:lastPrinted>
  <dcterms:created xsi:type="dcterms:W3CDTF">2018-02-09T13:05:01Z</dcterms:created>
  <dcterms:modified xsi:type="dcterms:W3CDTF">2021-01-22T14:33:40Z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2c0f35fb-d372-4fc4-a0a9-bab66a00d129</vt:lpwstr>
  </property>
  <property fmtid="{D5CDD505-2E9C-101B-9397-08002B2CF9AE}" pid="3" name="ContentTypeId">
    <vt:lpwstr>0x0101006FA243C363007F4F827DB51D02034FC2</vt:lpwstr>
  </property>
</Properties>
</file>