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313" r:id="rId3"/>
    <p:sldId id="339" r:id="rId4"/>
    <p:sldId id="340" r:id="rId5"/>
    <p:sldId id="674" r:id="rId6"/>
    <p:sldId id="690" r:id="rId7"/>
    <p:sldId id="342" r:id="rId8"/>
    <p:sldId id="374" r:id="rId9"/>
    <p:sldId id="682" r:id="rId10"/>
    <p:sldId id="634" r:id="rId11"/>
    <p:sldId id="681" r:id="rId12"/>
    <p:sldId id="683" r:id="rId13"/>
    <p:sldId id="684" r:id="rId14"/>
    <p:sldId id="685" r:id="rId15"/>
    <p:sldId id="686" r:id="rId16"/>
    <p:sldId id="687" r:id="rId17"/>
    <p:sldId id="688" r:id="rId18"/>
    <p:sldId id="689" r:id="rId19"/>
    <p:sldId id="27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60" d="100"/>
          <a:sy n="60" d="100"/>
        </p:scale>
        <p:origin x="10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11/13/2020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19</a:t>
            </a:fld>
            <a:endParaRPr lang="en-US"/>
          </a:p>
        </p:txBody>
      </p:sp>
    </p:spTree>
    <p:extLst>
      <p:ext uri="{BB962C8B-B14F-4D97-AF65-F5344CB8AC3E}">
        <p14:creationId xmlns:p14="http://schemas.microsoft.com/office/powerpoint/2010/main" val="19401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November 13, 2020</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8D4A6B3A-DF2F-4E3D-AAEF-9DCECA399D0D}"/>
              </a:ext>
            </a:extLst>
          </p:cNvPr>
          <p:cNvPicPr>
            <a:picLocks noChangeAspect="1"/>
          </p:cNvPicPr>
          <p:nvPr/>
        </p:nvPicPr>
        <p:blipFill>
          <a:blip r:embed="rId2"/>
          <a:stretch>
            <a:fillRect/>
          </a:stretch>
        </p:blipFill>
        <p:spPr>
          <a:xfrm>
            <a:off x="1494183" y="1591298"/>
            <a:ext cx="8843617" cy="4989973"/>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F268F8E5-CEDB-4B22-99DD-2AE65147DC51}"/>
              </a:ext>
            </a:extLst>
          </p:cNvPr>
          <p:cNvPicPr>
            <a:picLocks noChangeAspect="1"/>
          </p:cNvPicPr>
          <p:nvPr/>
        </p:nvPicPr>
        <p:blipFill>
          <a:blip r:embed="rId2"/>
          <a:stretch>
            <a:fillRect/>
          </a:stretch>
        </p:blipFill>
        <p:spPr>
          <a:xfrm>
            <a:off x="364907" y="362022"/>
            <a:ext cx="10544945" cy="6092634"/>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Maryland Updates</a:t>
            </a:r>
          </a:p>
        </p:txBody>
      </p:sp>
    </p:spTree>
    <p:extLst>
      <p:ext uri="{BB962C8B-B14F-4D97-AF65-F5344CB8AC3E}">
        <p14:creationId xmlns:p14="http://schemas.microsoft.com/office/powerpoint/2010/main" val="291734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DCE8-C37B-4405-ADC5-3E847627EDB2}"/>
              </a:ext>
            </a:extLst>
          </p:cNvPr>
          <p:cNvSpPr>
            <a:spLocks noGrp="1"/>
          </p:cNvSpPr>
          <p:nvPr>
            <p:ph type="title"/>
          </p:nvPr>
        </p:nvSpPr>
        <p:spPr>
          <a:xfrm>
            <a:off x="838200" y="335852"/>
            <a:ext cx="10515600" cy="994949"/>
          </a:xfrm>
        </p:spPr>
        <p:txBody>
          <a:bodyPr>
            <a:normAutofit/>
          </a:bodyPr>
          <a:lstStyle/>
          <a:p>
            <a:r>
              <a:rPr lang="en-US" dirty="0"/>
              <a:t>Amended Orders 11/10</a:t>
            </a:r>
          </a:p>
        </p:txBody>
      </p:sp>
      <p:sp>
        <p:nvSpPr>
          <p:cNvPr id="3" name="Content Placeholder 2">
            <a:extLst>
              <a:ext uri="{FF2B5EF4-FFF2-40B4-BE49-F238E27FC236}">
                <a16:creationId xmlns:a16="http://schemas.microsoft.com/office/drawing/2014/main" id="{2A3447E3-2D8D-4429-9EBD-447F0A8DA70B}"/>
              </a:ext>
            </a:extLst>
          </p:cNvPr>
          <p:cNvSpPr>
            <a:spLocks noGrp="1"/>
          </p:cNvSpPr>
          <p:nvPr>
            <p:ph idx="1"/>
          </p:nvPr>
        </p:nvSpPr>
        <p:spPr/>
        <p:txBody>
          <a:bodyPr>
            <a:normAutofit fontScale="92500"/>
          </a:bodyPr>
          <a:lstStyle/>
          <a:p>
            <a:r>
              <a:rPr lang="en-US" dirty="0"/>
              <a:t>Restaurant capacity reduced from 75% to 50%</a:t>
            </a:r>
          </a:p>
          <a:p>
            <a:r>
              <a:rPr lang="en-US" dirty="0"/>
              <a:t>Indoor gathering should be limited to less than 25 people</a:t>
            </a:r>
          </a:p>
          <a:p>
            <a:r>
              <a:rPr lang="en-US" dirty="0"/>
              <a:t>Limit out of state travel to essential purposes</a:t>
            </a:r>
          </a:p>
          <a:p>
            <a:pPr lvl="1"/>
            <a:r>
              <a:rPr lang="en-US" dirty="0"/>
              <a:t>Quarantine and get tested after returning</a:t>
            </a:r>
          </a:p>
          <a:p>
            <a:r>
              <a:rPr lang="en-US" dirty="0"/>
              <a:t>Elective admissions that are likely to require prolonged ICU stay, artificial ventilation, or post hospital care in a SNF should be avoided</a:t>
            </a:r>
          </a:p>
          <a:p>
            <a:r>
              <a:rPr lang="en-US" dirty="0"/>
              <a:t>Hospitals should activate pandemic plans when they reach 85% staffed bed capacity, including triaging patients and (with the informed consent of the patient), move patients to appropriate settings</a:t>
            </a:r>
          </a:p>
        </p:txBody>
      </p:sp>
      <p:sp>
        <p:nvSpPr>
          <p:cNvPr id="4" name="Slide Number Placeholder 3">
            <a:extLst>
              <a:ext uri="{FF2B5EF4-FFF2-40B4-BE49-F238E27FC236}">
                <a16:creationId xmlns:a16="http://schemas.microsoft.com/office/drawing/2014/main" id="{C7514905-36F4-40C9-99CA-45FAD891F000}"/>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Tree>
    <p:extLst>
      <p:ext uri="{BB962C8B-B14F-4D97-AF65-F5344CB8AC3E}">
        <p14:creationId xmlns:p14="http://schemas.microsoft.com/office/powerpoint/2010/main" val="185909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A33-AE88-47E1-9224-9030F8883D69}"/>
              </a:ext>
            </a:extLst>
          </p:cNvPr>
          <p:cNvSpPr>
            <a:spLocks noGrp="1"/>
          </p:cNvSpPr>
          <p:nvPr>
            <p:ph type="title"/>
          </p:nvPr>
        </p:nvSpPr>
        <p:spPr/>
        <p:txBody>
          <a:bodyPr/>
          <a:lstStyle/>
          <a:p>
            <a:r>
              <a:rPr lang="en-US" dirty="0"/>
              <a:t>Amended Orders 11/10 Continued</a:t>
            </a:r>
          </a:p>
        </p:txBody>
      </p:sp>
      <p:sp>
        <p:nvSpPr>
          <p:cNvPr id="3" name="Content Placeholder 2">
            <a:extLst>
              <a:ext uri="{FF2B5EF4-FFF2-40B4-BE49-F238E27FC236}">
                <a16:creationId xmlns:a16="http://schemas.microsoft.com/office/drawing/2014/main" id="{CE3380C1-517E-4121-8E8D-06825956A70A}"/>
              </a:ext>
            </a:extLst>
          </p:cNvPr>
          <p:cNvSpPr>
            <a:spLocks noGrp="1"/>
          </p:cNvSpPr>
          <p:nvPr>
            <p:ph idx="1"/>
          </p:nvPr>
        </p:nvSpPr>
        <p:spPr/>
        <p:txBody>
          <a:bodyPr>
            <a:normAutofit fontScale="92500"/>
          </a:bodyPr>
          <a:lstStyle/>
          <a:p>
            <a:r>
              <a:rPr lang="en-US" dirty="0"/>
              <a:t>When an outbreak occurs in a nursing home, a nursing home shall coordinate with hospital(s) located in the nursing home’s corresponding MIEMSS region to ensure adequate staffing support from the hospital, including direct clinical care, and infection control technical assistance where appropriate to ensure adequate continued care and infection control; such support may include the provision of a certified infection control (CIC) professional to the nursing home. When contacted, a hospital shall render all assistance possible.</a:t>
            </a:r>
          </a:p>
          <a:p>
            <a:r>
              <a:rPr lang="en-US" dirty="0"/>
              <a:t> All nursing homes shall establish at least one mutual aid arrangement with another nursing home facility to ensure continuity of operations, to include ensuring adequate staffing support.</a:t>
            </a:r>
          </a:p>
        </p:txBody>
      </p:sp>
      <p:sp>
        <p:nvSpPr>
          <p:cNvPr id="4" name="Slide Number Placeholder 3">
            <a:extLst>
              <a:ext uri="{FF2B5EF4-FFF2-40B4-BE49-F238E27FC236}">
                <a16:creationId xmlns:a16="http://schemas.microsoft.com/office/drawing/2014/main" id="{311BD7B7-9E2B-4EEB-885C-A6122953C275}"/>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5" name="Text Placeholder 4">
            <a:extLst>
              <a:ext uri="{FF2B5EF4-FFF2-40B4-BE49-F238E27FC236}">
                <a16:creationId xmlns:a16="http://schemas.microsoft.com/office/drawing/2014/main" id="{08FD2D94-34F3-4F7E-9CEB-0520882B05B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6379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r>
              <a:rPr lang="en-US" dirty="0"/>
              <a:t>COVID and Psychiatric  Disorders</a:t>
            </a:r>
          </a:p>
        </p:txBody>
      </p:sp>
    </p:spTree>
    <p:extLst>
      <p:ext uri="{BB962C8B-B14F-4D97-AF65-F5344CB8AC3E}">
        <p14:creationId xmlns:p14="http://schemas.microsoft.com/office/powerpoint/2010/main" val="73035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Bidirectional  Associations Between COVID-19 and Psychiatric Disorder</a:t>
            </a:r>
            <a:br>
              <a:rPr lang="en-US" b="0" dirty="0"/>
            </a:br>
            <a:endParaRPr lang="en-US" dirty="0"/>
          </a:p>
        </p:txBody>
      </p:sp>
      <p:sp>
        <p:nvSpPr>
          <p:cNvPr id="5" name="Content Placeholder 4"/>
          <p:cNvSpPr>
            <a:spLocks noGrp="1"/>
          </p:cNvSpPr>
          <p:nvPr>
            <p:ph idx="1"/>
          </p:nvPr>
        </p:nvSpPr>
        <p:spPr/>
        <p:txBody>
          <a:bodyPr/>
          <a:lstStyle/>
          <a:p>
            <a:r>
              <a:rPr lang="en-US" dirty="0"/>
              <a:t>Looked at 62,354 COVID-19 Cases</a:t>
            </a:r>
          </a:p>
          <a:p>
            <a:r>
              <a:rPr lang="en-US" dirty="0"/>
              <a:t>In patients with no previous psychiatric history, a diagnosis of COVID-19 was associated with increased incidence of a first psychiatric diagnosis in the following 14 to 90 days:</a:t>
            </a:r>
          </a:p>
          <a:p>
            <a:pPr lvl="1"/>
            <a:r>
              <a:rPr lang="en-US" dirty="0"/>
              <a:t>anxiety disorders, insomnia, and dementia</a:t>
            </a:r>
          </a:p>
          <a:p>
            <a:r>
              <a:rPr lang="en-US" dirty="0"/>
              <a:t>A psychiatric diagnosis in the previous year was associated with a higher incidence of COVID-19 diagnosis</a:t>
            </a:r>
          </a:p>
          <a:p>
            <a:r>
              <a:rPr lang="en-US" dirty="0"/>
              <a:t>Survivors of COVID-19 appear to be at increased risk of psychiatric sequelae, and a psychiatric diagnosis might be an independent risk factor for COVID-19</a:t>
            </a:r>
          </a:p>
        </p:txBody>
      </p:sp>
      <p:sp>
        <p:nvSpPr>
          <p:cNvPr id="7" name="TextBox 6"/>
          <p:cNvSpPr txBox="1"/>
          <p:nvPr/>
        </p:nvSpPr>
        <p:spPr>
          <a:xfrm flipH="1">
            <a:off x="349525" y="6106394"/>
            <a:ext cx="8335617" cy="369332"/>
          </a:xfrm>
          <a:prstGeom prst="rect">
            <a:avLst/>
          </a:prstGeom>
          <a:noFill/>
        </p:spPr>
        <p:txBody>
          <a:bodyPr wrap="square" rtlCol="0">
            <a:spAutoFit/>
          </a:bodyPr>
          <a:lstStyle/>
          <a:p>
            <a:r>
              <a:rPr lang="en-US" dirty="0"/>
              <a:t>https://www.thelancet.com/journals/lanpsy/article/PIIS2215-0366(20)30462-4/fulltext</a:t>
            </a:r>
          </a:p>
        </p:txBody>
      </p:sp>
    </p:spTree>
    <p:extLst>
      <p:ext uri="{BB962C8B-B14F-4D97-AF65-F5344CB8AC3E}">
        <p14:creationId xmlns:p14="http://schemas.microsoft.com/office/powerpoint/2010/main" val="89040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E4BB-CA4A-4730-BAFF-B9F31EBB2DE2}"/>
              </a:ext>
            </a:extLst>
          </p:cNvPr>
          <p:cNvSpPr>
            <a:spLocks noGrp="1"/>
          </p:cNvSpPr>
          <p:nvPr>
            <p:ph type="title"/>
          </p:nvPr>
        </p:nvSpPr>
        <p:spPr/>
        <p:txBody>
          <a:bodyPr>
            <a:normAutofit fontScale="90000"/>
          </a:bodyPr>
          <a:lstStyle/>
          <a:p>
            <a:r>
              <a:rPr lang="en-US" dirty="0"/>
              <a:t>Probability of First or Recurrent Psychiatric Diagnosis (COVID-19 compared with influenza)</a:t>
            </a:r>
          </a:p>
        </p:txBody>
      </p:sp>
      <p:sp>
        <p:nvSpPr>
          <p:cNvPr id="3" name="Content Placeholder 2">
            <a:extLst>
              <a:ext uri="{FF2B5EF4-FFF2-40B4-BE49-F238E27FC236}">
                <a16:creationId xmlns:a16="http://schemas.microsoft.com/office/drawing/2014/main" id="{E3D4EDA2-1533-4A7B-A035-C582E55334B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562CA03-8366-41CC-A4A8-86EA8E01B51A}"/>
              </a:ext>
            </a:extLst>
          </p:cNvPr>
          <p:cNvSpPr>
            <a:spLocks noGrp="1"/>
          </p:cNvSpPr>
          <p:nvPr>
            <p:ph type="sldNum" sz="quarter" idx="12"/>
          </p:nvPr>
        </p:nvSpPr>
        <p:spPr/>
        <p:txBody>
          <a:bodyPr/>
          <a:lstStyle/>
          <a:p>
            <a:fld id="{D275CE6D-5C38-C543-B8AD-F8110668FDF9}" type="slidenum">
              <a:rPr lang="en-US" smtClean="0"/>
              <a:pPr/>
              <a:t>17</a:t>
            </a:fld>
            <a:endParaRPr lang="en-US" dirty="0"/>
          </a:p>
        </p:txBody>
      </p:sp>
      <p:sp>
        <p:nvSpPr>
          <p:cNvPr id="5" name="Text Placeholder 4">
            <a:extLst>
              <a:ext uri="{FF2B5EF4-FFF2-40B4-BE49-F238E27FC236}">
                <a16:creationId xmlns:a16="http://schemas.microsoft.com/office/drawing/2014/main" id="{E162B612-DFC4-49D8-A3D3-C8EE7508A1E5}"/>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FB45374F-D804-490B-AEC9-1A4E6A7BA165}"/>
              </a:ext>
            </a:extLst>
          </p:cNvPr>
          <p:cNvPicPr>
            <a:picLocks noChangeAspect="1"/>
          </p:cNvPicPr>
          <p:nvPr/>
        </p:nvPicPr>
        <p:blipFill>
          <a:blip r:embed="rId2"/>
          <a:stretch>
            <a:fillRect/>
          </a:stretch>
        </p:blipFill>
        <p:spPr>
          <a:xfrm>
            <a:off x="323225" y="1746562"/>
            <a:ext cx="11545549" cy="4351338"/>
          </a:xfrm>
          <a:prstGeom prst="rect">
            <a:avLst/>
          </a:prstGeom>
        </p:spPr>
      </p:pic>
    </p:spTree>
    <p:extLst>
      <p:ext uri="{BB962C8B-B14F-4D97-AF65-F5344CB8AC3E}">
        <p14:creationId xmlns:p14="http://schemas.microsoft.com/office/powerpoint/2010/main" val="113335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CAA4-FDDE-449A-BDAB-522BFFB9FEAC}"/>
              </a:ext>
            </a:extLst>
          </p:cNvPr>
          <p:cNvSpPr>
            <a:spLocks noGrp="1"/>
          </p:cNvSpPr>
          <p:nvPr>
            <p:ph type="title"/>
          </p:nvPr>
        </p:nvSpPr>
        <p:spPr/>
        <p:txBody>
          <a:bodyPr>
            <a:normAutofit fontScale="90000"/>
          </a:bodyPr>
          <a:lstStyle/>
          <a:p>
            <a:r>
              <a:rPr lang="en-US" dirty="0"/>
              <a:t>Psychiatric history as a risk factor for COVID-19 Infection</a:t>
            </a:r>
          </a:p>
        </p:txBody>
      </p:sp>
      <p:sp>
        <p:nvSpPr>
          <p:cNvPr id="3" name="Content Placeholder 2">
            <a:extLst>
              <a:ext uri="{FF2B5EF4-FFF2-40B4-BE49-F238E27FC236}">
                <a16:creationId xmlns:a16="http://schemas.microsoft.com/office/drawing/2014/main" id="{491C7166-7069-4951-9295-975DA6EA69C5}"/>
              </a:ext>
            </a:extLst>
          </p:cNvPr>
          <p:cNvSpPr>
            <a:spLocks noGrp="1"/>
          </p:cNvSpPr>
          <p:nvPr>
            <p:ph idx="1"/>
          </p:nvPr>
        </p:nvSpPr>
        <p:spPr/>
        <p:txBody>
          <a:bodyPr>
            <a:normAutofit fontScale="77500" lnSpcReduction="20000"/>
          </a:bodyPr>
          <a:lstStyle/>
          <a:p>
            <a:r>
              <a:rPr lang="en-US" dirty="0"/>
              <a:t>We did not anticipate that psychiatric history would be an independent risk factor for COVID-19. </a:t>
            </a:r>
          </a:p>
          <a:p>
            <a:r>
              <a:rPr lang="en-US" dirty="0"/>
              <a:t>This finding appears robust, being observed in all age strata and in both sexes, and was substantial—a 1·65 times excess. </a:t>
            </a:r>
          </a:p>
          <a:p>
            <a:r>
              <a:rPr lang="en-US" dirty="0"/>
              <a:t>This result was not related to any specific psychiatric diagnostic category, and was similar regardless of whether the diagnosis was made within 1 or 3 years, and whether or not the known physical risk factors for COVID-19 were present.</a:t>
            </a:r>
          </a:p>
          <a:p>
            <a:r>
              <a:rPr lang="en-US" dirty="0"/>
              <a:t>Possible explanations for the association include </a:t>
            </a:r>
            <a:r>
              <a:rPr lang="en-US" dirty="0" err="1"/>
              <a:t>behavioural</a:t>
            </a:r>
            <a:r>
              <a:rPr lang="en-US" dirty="0"/>
              <a:t> factors (</a:t>
            </a:r>
            <a:r>
              <a:rPr lang="en-US" dirty="0" err="1"/>
              <a:t>eg</a:t>
            </a:r>
            <a:r>
              <a:rPr lang="en-US" dirty="0"/>
              <a:t>, less adherence to social distancing recommendations) and residual socioeconomic and lifestyle factors (</a:t>
            </a:r>
            <a:r>
              <a:rPr lang="en-US" dirty="0" err="1"/>
              <a:t>eg</a:t>
            </a:r>
            <a:r>
              <a:rPr lang="en-US" dirty="0"/>
              <a:t>, smoking) that are not sufficiently captured by the available data in any of the studies. </a:t>
            </a:r>
          </a:p>
          <a:p>
            <a:r>
              <a:rPr lang="en-US" dirty="0"/>
              <a:t>It could also be that vulnerability to COVID-19 is increased by the pro-inflammatory state postulated to occur in some forms of psychiatric disorder or be related to psychotropic medication.</a:t>
            </a:r>
          </a:p>
        </p:txBody>
      </p:sp>
      <p:sp>
        <p:nvSpPr>
          <p:cNvPr id="4" name="Slide Number Placeholder 3">
            <a:extLst>
              <a:ext uri="{FF2B5EF4-FFF2-40B4-BE49-F238E27FC236}">
                <a16:creationId xmlns:a16="http://schemas.microsoft.com/office/drawing/2014/main" id="{38AB431D-E606-4BE9-B27B-2DF85DDB7D67}"/>
              </a:ext>
            </a:extLst>
          </p:cNvPr>
          <p:cNvSpPr>
            <a:spLocks noGrp="1"/>
          </p:cNvSpPr>
          <p:nvPr>
            <p:ph type="sldNum" sz="quarter" idx="12"/>
          </p:nvPr>
        </p:nvSpPr>
        <p:spPr/>
        <p:txBody>
          <a:bodyPr/>
          <a:lstStyle/>
          <a:p>
            <a:fld id="{D275CE6D-5C38-C543-B8AD-F8110668FDF9}" type="slidenum">
              <a:rPr lang="en-US" smtClean="0"/>
              <a:pPr/>
              <a:t>18</a:t>
            </a:fld>
            <a:endParaRPr lang="en-US" dirty="0"/>
          </a:p>
        </p:txBody>
      </p:sp>
      <p:sp>
        <p:nvSpPr>
          <p:cNvPr id="5" name="Text Placeholder 4">
            <a:extLst>
              <a:ext uri="{FF2B5EF4-FFF2-40B4-BE49-F238E27FC236}">
                <a16:creationId xmlns:a16="http://schemas.microsoft.com/office/drawing/2014/main" id="{8BA69D7B-803F-4FAD-9169-8EFDDF943AB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9791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19</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537186" y="2601007"/>
            <a:ext cx="11083313" cy="584775"/>
          </a:xfrm>
          <a:prstGeom prst="rect">
            <a:avLst/>
          </a:prstGeom>
          <a:noFill/>
        </p:spPr>
        <p:txBody>
          <a:bodyPr wrap="square" rtlCol="0">
            <a:spAutoFit/>
          </a:bodyPr>
          <a:lstStyle/>
          <a:p>
            <a:r>
              <a:rPr lang="en-US" sz="3200" dirty="0"/>
              <a:t>Email : mdh.ipcovid@Maryland.gov </a:t>
            </a:r>
          </a:p>
        </p:txBody>
      </p:sp>
    </p:spTree>
    <p:extLst>
      <p:ext uri="{BB962C8B-B14F-4D97-AF65-F5344CB8AC3E}">
        <p14:creationId xmlns:p14="http://schemas.microsoft.com/office/powerpoint/2010/main" val="4480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Maryland updates</a:t>
            </a:r>
          </a:p>
          <a:p>
            <a:r>
              <a:rPr lang="en-US" dirty="0"/>
              <a:t>COVID and Psychiatric  Disorders</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520234B-95DA-492E-9ED9-573F0BCCDFD6}"/>
              </a:ext>
            </a:extLst>
          </p:cNvPr>
          <p:cNvPicPr>
            <a:picLocks noChangeAspect="1"/>
          </p:cNvPicPr>
          <p:nvPr/>
        </p:nvPicPr>
        <p:blipFill>
          <a:blip r:embed="rId3"/>
          <a:stretch>
            <a:fillRect/>
          </a:stretch>
        </p:blipFill>
        <p:spPr>
          <a:xfrm>
            <a:off x="395746" y="1296461"/>
            <a:ext cx="11400508" cy="4823878"/>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COVID-19 Case Rate per 100,000 in the last 7 days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8614717" y="4789490"/>
            <a:ext cx="3448329" cy="1200329"/>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11/13/2020</a:t>
            </a:r>
          </a:p>
        </p:txBody>
      </p:sp>
      <p:sp>
        <p:nvSpPr>
          <p:cNvPr id="8" name="Content Placeholder 7">
            <a:extLst>
              <a:ext uri="{FF2B5EF4-FFF2-40B4-BE49-F238E27FC236}">
                <a16:creationId xmlns:a16="http://schemas.microsoft.com/office/drawing/2014/main" id="{EF20F712-20B8-41B6-872C-B54BFCD7D662}"/>
              </a:ext>
            </a:extLst>
          </p:cNvPr>
          <p:cNvSpPr>
            <a:spLocks noGrp="1"/>
          </p:cNvSpPr>
          <p:nvPr>
            <p:ph idx="1"/>
          </p:nvPr>
        </p:nvSpPr>
        <p:spPr>
          <a:xfrm>
            <a:off x="7726801" y="1673373"/>
            <a:ext cx="3920369" cy="2705101"/>
          </a:xfrm>
        </p:spPr>
        <p:txBody>
          <a:bodyPr/>
          <a:lstStyle/>
          <a:p>
            <a:r>
              <a:rPr lang="en-US" dirty="0"/>
              <a:t>Total Cases: 10,314,254</a:t>
            </a:r>
          </a:p>
          <a:p>
            <a:pPr lvl="1"/>
            <a:r>
              <a:rPr lang="en-US" dirty="0"/>
              <a:t>New 143,408</a:t>
            </a:r>
          </a:p>
          <a:p>
            <a:r>
              <a:rPr lang="en-US" dirty="0"/>
              <a:t>Total Deaths: 241,069</a:t>
            </a:r>
          </a:p>
          <a:p>
            <a:pPr lvl="1"/>
            <a:r>
              <a:rPr lang="en-US" dirty="0"/>
              <a:t>New 1,479</a:t>
            </a:r>
            <a:endParaRPr lang="en-US" dirty="0">
              <a:hlinkClick r:id="rId3">
                <a:extLst>
                  <a:ext uri="{A12FA001-AC4F-418D-AE19-62706E023703}">
                    <ahyp:hlinkClr xmlns:ahyp="http://schemas.microsoft.com/office/drawing/2018/hyperlinkcolor" val="tx"/>
                  </a:ext>
                </a:extLst>
              </a:hlinkClick>
            </a:endParaRPr>
          </a:p>
          <a:p>
            <a:pPr lvl="1"/>
            <a:endParaRPr lang="en-US" dirty="0">
              <a:hlinkClick r:id="rId3">
                <a:extLst>
                  <a:ext uri="{A12FA001-AC4F-418D-AE19-62706E023703}">
                    <ahyp:hlinkClr xmlns:ahyp="http://schemas.microsoft.com/office/drawing/2018/hyperlinkcolor" val="tx"/>
                  </a:ext>
                </a:extLst>
              </a:hlinkClick>
            </a:endParaRPr>
          </a:p>
          <a:p>
            <a:pPr marL="0" indent="0">
              <a:buNone/>
            </a:pPr>
            <a:endParaRPr lang="en-US" dirty="0"/>
          </a:p>
        </p:txBody>
      </p:sp>
      <p:pic>
        <p:nvPicPr>
          <p:cNvPr id="3" name="Picture 2">
            <a:extLst>
              <a:ext uri="{FF2B5EF4-FFF2-40B4-BE49-F238E27FC236}">
                <a16:creationId xmlns:a16="http://schemas.microsoft.com/office/drawing/2014/main" id="{1125FB6E-B2A0-4E4E-AF06-AD6EF9D3EDCD}"/>
              </a:ext>
            </a:extLst>
          </p:cNvPr>
          <p:cNvPicPr>
            <a:picLocks noChangeAspect="1"/>
          </p:cNvPicPr>
          <p:nvPr/>
        </p:nvPicPr>
        <p:blipFill>
          <a:blip r:embed="rId4"/>
          <a:stretch>
            <a:fillRect/>
          </a:stretch>
        </p:blipFill>
        <p:spPr>
          <a:xfrm>
            <a:off x="323525" y="1591298"/>
            <a:ext cx="7506350" cy="5265876"/>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FAC33F49-A8D2-4A5E-96C0-C079020512E5}"/>
              </a:ext>
            </a:extLst>
          </p:cNvPr>
          <p:cNvPicPr>
            <a:picLocks noChangeAspect="1"/>
          </p:cNvPicPr>
          <p:nvPr/>
        </p:nvPicPr>
        <p:blipFill>
          <a:blip r:embed="rId2"/>
          <a:stretch>
            <a:fillRect/>
          </a:stretch>
        </p:blipFill>
        <p:spPr>
          <a:xfrm>
            <a:off x="108969" y="1825625"/>
            <a:ext cx="11974061" cy="3539502"/>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2EDD-6286-45C0-80E9-443BCFE99F13}"/>
              </a:ext>
            </a:extLst>
          </p:cNvPr>
          <p:cNvSpPr>
            <a:spLocks noGrp="1"/>
          </p:cNvSpPr>
          <p:nvPr>
            <p:ph type="title"/>
          </p:nvPr>
        </p:nvSpPr>
        <p:spPr/>
        <p:txBody>
          <a:bodyPr/>
          <a:lstStyle/>
          <a:p>
            <a:r>
              <a:rPr lang="en-US" dirty="0"/>
              <a:t>Regional Trends</a:t>
            </a:r>
          </a:p>
        </p:txBody>
      </p:sp>
      <p:sp>
        <p:nvSpPr>
          <p:cNvPr id="3" name="Content Placeholder 2">
            <a:extLst>
              <a:ext uri="{FF2B5EF4-FFF2-40B4-BE49-F238E27FC236}">
                <a16:creationId xmlns:a16="http://schemas.microsoft.com/office/drawing/2014/main" id="{4E22E17B-C6C6-43AE-8C8D-DF13540F577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56B3492-B65F-4861-A2E1-FBA5EE30F710}"/>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D4E8EE4E-C725-4D6C-9E9B-D1242DC4C84F}"/>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F8EBC123-BB58-4DC5-9055-2DB67B786157}"/>
              </a:ext>
            </a:extLst>
          </p:cNvPr>
          <p:cNvPicPr>
            <a:picLocks noChangeAspect="1"/>
          </p:cNvPicPr>
          <p:nvPr/>
        </p:nvPicPr>
        <p:blipFill>
          <a:blip r:embed="rId2"/>
          <a:stretch>
            <a:fillRect/>
          </a:stretch>
        </p:blipFill>
        <p:spPr>
          <a:xfrm>
            <a:off x="0" y="1825625"/>
            <a:ext cx="12109536" cy="4351338"/>
          </a:xfrm>
          <a:prstGeom prst="rect">
            <a:avLst/>
          </a:prstGeom>
        </p:spPr>
      </p:pic>
    </p:spTree>
    <p:extLst>
      <p:ext uri="{BB962C8B-B14F-4D97-AF65-F5344CB8AC3E}">
        <p14:creationId xmlns:p14="http://schemas.microsoft.com/office/powerpoint/2010/main" val="357065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11/13/2020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537186" y="1874728"/>
            <a:ext cx="471529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Cases</a:t>
            </a:r>
            <a:r>
              <a:rPr lang="en-US" dirty="0"/>
              <a:t>: </a:t>
            </a:r>
            <a:r>
              <a:rPr lang="en-US" sz="2800" dirty="0"/>
              <a:t>151,769</a:t>
            </a:r>
          </a:p>
          <a:p>
            <a:pPr marL="914400" lvl="1" indent="-457200">
              <a:buFont typeface="Arial" panose="020B0604020202020204" pitchFamily="34" charset="0"/>
              <a:buChar char="•"/>
            </a:pPr>
            <a:r>
              <a:rPr lang="en-US" sz="2800" dirty="0"/>
              <a:t>1,869 new</a:t>
            </a:r>
          </a:p>
          <a:p>
            <a:pPr marL="457200" indent="-457200">
              <a:buFont typeface="Arial" panose="020B0604020202020204" pitchFamily="34" charset="0"/>
              <a:buChar char="•"/>
            </a:pPr>
            <a:r>
              <a:rPr lang="en-US" sz="2800" dirty="0"/>
              <a:t>Deaths: 4,124</a:t>
            </a:r>
          </a:p>
          <a:p>
            <a:pPr marL="914400" lvl="1" indent="-457200">
              <a:buFont typeface="Arial" panose="020B0604020202020204" pitchFamily="34" charset="0"/>
              <a:buChar char="•"/>
            </a:pPr>
            <a:r>
              <a:rPr lang="en-US" sz="2800" dirty="0"/>
              <a:t>12 new</a:t>
            </a:r>
          </a:p>
          <a:p>
            <a:pPr marL="457200" indent="-457200">
              <a:buFont typeface="Arial" panose="020B0604020202020204" pitchFamily="34" charset="0"/>
              <a:buChar char="•"/>
            </a:pPr>
            <a:r>
              <a:rPr lang="en-US" sz="2800" dirty="0"/>
              <a:t>Hospitalizations: 18,281</a:t>
            </a:r>
          </a:p>
          <a:p>
            <a:pPr marL="914400" lvl="1" indent="-457200">
              <a:buFont typeface="Arial" panose="020B0604020202020204" pitchFamily="34" charset="0"/>
              <a:buChar char="•"/>
            </a:pPr>
            <a:r>
              <a:rPr lang="en-US" sz="2800" dirty="0"/>
              <a:t>Current: 914 ( up 51)</a:t>
            </a:r>
          </a:p>
          <a:p>
            <a:pPr marL="457200" indent="-457200">
              <a:buFont typeface="Arial" panose="020B0604020202020204" pitchFamily="34" charset="0"/>
              <a:buChar char="•"/>
            </a:pPr>
            <a:r>
              <a:rPr lang="en-US" sz="2800" dirty="0"/>
              <a:t>Total tests performed: 3,793,532</a:t>
            </a:r>
          </a:p>
          <a:p>
            <a:pPr marL="457200" indent="-457200">
              <a:buFont typeface="Arial" panose="020B0604020202020204" pitchFamily="34" charset="0"/>
              <a:buChar char="•"/>
            </a:pPr>
            <a:r>
              <a:rPr lang="en-US" sz="2800" dirty="0"/>
              <a:t>Case rate: 23.5 per 100,000</a:t>
            </a:r>
          </a:p>
        </p:txBody>
      </p:sp>
      <p:pic>
        <p:nvPicPr>
          <p:cNvPr id="6" name="Picture 5">
            <a:extLst>
              <a:ext uri="{FF2B5EF4-FFF2-40B4-BE49-F238E27FC236}">
                <a16:creationId xmlns:a16="http://schemas.microsoft.com/office/drawing/2014/main" id="{C300512B-24F0-4038-8562-64B0132D5319}"/>
              </a:ext>
            </a:extLst>
          </p:cNvPr>
          <p:cNvPicPr>
            <a:picLocks noChangeAspect="1"/>
          </p:cNvPicPr>
          <p:nvPr/>
        </p:nvPicPr>
        <p:blipFill>
          <a:blip r:embed="rId4"/>
          <a:stretch>
            <a:fillRect/>
          </a:stretch>
        </p:blipFill>
        <p:spPr>
          <a:xfrm>
            <a:off x="4773785" y="1626375"/>
            <a:ext cx="7108452" cy="3529825"/>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81037"/>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565737" cy="369332"/>
          </a:xfrm>
          <a:prstGeom prst="rect">
            <a:avLst/>
          </a:prstGeom>
          <a:noFill/>
        </p:spPr>
        <p:txBody>
          <a:bodyPr wrap="none" rtlCol="0">
            <a:spAutoFit/>
          </a:bodyPr>
          <a:lstStyle/>
          <a:p>
            <a:r>
              <a:rPr lang="en-US" dirty="0">
                <a:hlinkClick r:id="rId2"/>
              </a:rPr>
              <a:t>https://coronavirus.maryland.gov/</a:t>
            </a:r>
            <a:r>
              <a:rPr lang="en-US" dirty="0"/>
              <a:t> 11/6/2020</a:t>
            </a:r>
          </a:p>
        </p:txBody>
      </p:sp>
      <p:pic>
        <p:nvPicPr>
          <p:cNvPr id="7" name="Picture 6">
            <a:extLst>
              <a:ext uri="{FF2B5EF4-FFF2-40B4-BE49-F238E27FC236}">
                <a16:creationId xmlns:a16="http://schemas.microsoft.com/office/drawing/2014/main" id="{3B89A3F1-4E8C-4BDC-851E-E8BFA5F2E30F}"/>
              </a:ext>
            </a:extLst>
          </p:cNvPr>
          <p:cNvPicPr>
            <a:picLocks noChangeAspect="1"/>
          </p:cNvPicPr>
          <p:nvPr/>
        </p:nvPicPr>
        <p:blipFill>
          <a:blip r:embed="rId3"/>
          <a:stretch>
            <a:fillRect/>
          </a:stretch>
        </p:blipFill>
        <p:spPr>
          <a:xfrm>
            <a:off x="519224" y="239710"/>
            <a:ext cx="10780817" cy="5762489"/>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D3921E7-461B-4A74-8623-2AC6DACB66E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AC7DEF8A-9FE2-48D2-954E-6D8FE53EA2C2}"/>
              </a:ext>
            </a:extLst>
          </p:cNvPr>
          <p:cNvPicPr>
            <a:picLocks noChangeAspect="1"/>
          </p:cNvPicPr>
          <p:nvPr/>
        </p:nvPicPr>
        <p:blipFill>
          <a:blip r:embed="rId2"/>
          <a:stretch>
            <a:fillRect/>
          </a:stretch>
        </p:blipFill>
        <p:spPr>
          <a:xfrm>
            <a:off x="610808" y="239710"/>
            <a:ext cx="11016765" cy="6359771"/>
          </a:xfrm>
          <a:prstGeom prst="rect">
            <a:avLst/>
          </a:prstGeom>
        </p:spPr>
      </p:pic>
    </p:spTree>
    <p:extLst>
      <p:ext uri="{BB962C8B-B14F-4D97-AF65-F5344CB8AC3E}">
        <p14:creationId xmlns:p14="http://schemas.microsoft.com/office/powerpoint/2010/main" val="3267149241"/>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8D4A5335-4EF3-4B63-8599-B596A6BDED09}"/>
</file>

<file path=customXml/itemProps2.xml><?xml version="1.0" encoding="utf-8"?>
<ds:datastoreItem xmlns:ds="http://schemas.openxmlformats.org/officeDocument/2006/customXml" ds:itemID="{948DECAF-4885-4C16-906D-247F33E0902A}"/>
</file>

<file path=customXml/itemProps3.xml><?xml version="1.0" encoding="utf-8"?>
<ds:datastoreItem xmlns:ds="http://schemas.openxmlformats.org/officeDocument/2006/customXml" ds:itemID="{10736DB6-1E92-4E04-A0AC-C8160BF20DC8}"/>
</file>

<file path=customXml/itemProps4.xml><?xml version="1.0" encoding="utf-8"?>
<ds:datastoreItem xmlns:ds="http://schemas.openxmlformats.org/officeDocument/2006/customXml" ds:itemID="{3554557C-B686-46C8-8519-2B48CC0FF9A7}"/>
</file>

<file path=docProps/app.xml><?xml version="1.0" encoding="utf-8"?>
<Properties xmlns="http://schemas.openxmlformats.org/officeDocument/2006/extended-properties" xmlns:vt="http://schemas.openxmlformats.org/officeDocument/2006/docPropsVTypes">
  <TotalTime>16886</TotalTime>
  <Words>707</Words>
  <Application>Microsoft Office PowerPoint</Application>
  <PresentationFormat>Widescreen</PresentationFormat>
  <Paragraphs>83</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Droid Serif</vt:lpstr>
      <vt:lpstr>Office Theme</vt:lpstr>
      <vt:lpstr>Maryland Situation Update on  Coronavirus Disease (COVID-19) for BHA</vt:lpstr>
      <vt:lpstr>Call Agenda </vt:lpstr>
      <vt:lpstr>COVID-19 Global Situation Summary</vt:lpstr>
      <vt:lpstr>US: COVID-19 Case Rate per 100,000 in the last 7 days</vt:lpstr>
      <vt:lpstr>Number of Cases Reported in the USA, by Day</vt:lpstr>
      <vt:lpstr>Regional Trends</vt:lpstr>
      <vt:lpstr>Maryland: COVID-19 Cases </vt:lpstr>
      <vt:lpstr>PowerPoint Presentation</vt:lpstr>
      <vt:lpstr>PowerPoint Presentation</vt:lpstr>
      <vt:lpstr>Testing Volume and % Positivity</vt:lpstr>
      <vt:lpstr>=</vt:lpstr>
      <vt:lpstr>PowerPoint Presentation</vt:lpstr>
      <vt:lpstr>Amended Orders 11/10</vt:lpstr>
      <vt:lpstr>Amended Orders 11/10 Continued</vt:lpstr>
      <vt:lpstr>PowerPoint Presentation</vt:lpstr>
      <vt:lpstr>Bidirectional  Associations Between COVID-19 and Psychiatric Disorder </vt:lpstr>
      <vt:lpstr>Probability of First or Recurrent Psychiatric Diagnosis (COVID-19 compared with influenza)</vt:lpstr>
      <vt:lpstr>Psychiatric history as a risk factor for COVID-19 Infection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661</cp:revision>
  <cp:lastPrinted>2020-02-04T16:27:31Z</cp:lastPrinted>
  <dcterms:created xsi:type="dcterms:W3CDTF">2018-02-09T13:05:01Z</dcterms:created>
  <dcterms:modified xsi:type="dcterms:W3CDTF">2020-11-13T13:54:35Z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01377ea7-abf1-4f5a-84a7-9a04aa5576cc</vt:lpwstr>
  </property>
</Properties>
</file>