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313" r:id="rId3"/>
    <p:sldId id="339" r:id="rId4"/>
    <p:sldId id="340" r:id="rId5"/>
    <p:sldId id="674" r:id="rId6"/>
    <p:sldId id="342" r:id="rId7"/>
    <p:sldId id="374" r:id="rId8"/>
    <p:sldId id="682" r:id="rId9"/>
    <p:sldId id="634" r:id="rId10"/>
    <p:sldId id="681" r:id="rId11"/>
    <p:sldId id="683" r:id="rId12"/>
    <p:sldId id="684" r:id="rId13"/>
    <p:sldId id="685" r:id="rId14"/>
    <p:sldId id="686" r:id="rId15"/>
    <p:sldId id="687" r:id="rId16"/>
    <p:sldId id="688" r:id="rId17"/>
    <p:sldId id="689" r:id="rId18"/>
    <p:sldId id="690" r:id="rId19"/>
    <p:sldId id="691" r:id="rId20"/>
    <p:sldId id="692" r:id="rId21"/>
    <p:sldId id="693" r:id="rId22"/>
    <p:sldId id="694" r:id="rId23"/>
    <p:sldId id="695" r:id="rId24"/>
    <p:sldId id="696" r:id="rId25"/>
    <p:sldId id="697" r:id="rId26"/>
    <p:sldId id="698" r:id="rId27"/>
    <p:sldId id="699" r:id="rId28"/>
    <p:sldId id="274"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65" d="100"/>
          <a:sy n="65" d="100"/>
        </p:scale>
        <p:origin x="15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10/23/2020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18</a:t>
            </a:fld>
            <a:endParaRPr lang="en-US"/>
          </a:p>
        </p:txBody>
      </p:sp>
    </p:spTree>
    <p:extLst>
      <p:ext uri="{BB962C8B-B14F-4D97-AF65-F5344CB8AC3E}">
        <p14:creationId xmlns:p14="http://schemas.microsoft.com/office/powerpoint/2010/main" val="77538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19</a:t>
            </a:fld>
            <a:endParaRPr lang="en-US"/>
          </a:p>
        </p:txBody>
      </p:sp>
    </p:spTree>
    <p:extLst>
      <p:ext uri="{BB962C8B-B14F-4D97-AF65-F5344CB8AC3E}">
        <p14:creationId xmlns:p14="http://schemas.microsoft.com/office/powerpoint/2010/main" val="144689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9331E4CB-7D8A-4D71-AD1A-FD7E474D4189}" type="slidenum">
              <a:rPr lang="en-US" altLang="en-US" smtClean="0"/>
              <a:pPr/>
              <a:t>20</a:t>
            </a:fld>
            <a:endParaRPr lang="en-US" altLang="en-US"/>
          </a:p>
        </p:txBody>
      </p:sp>
      <p:sp>
        <p:nvSpPr>
          <p:cNvPr id="66563" name="Rectangle 2"/>
          <p:cNvSpPr>
            <a:spLocks noGrp="1" noRot="1" noChangeAspect="1" noChangeArrowheads="1" noTextEdit="1"/>
          </p:cNvSpPr>
          <p:nvPr>
            <p:ph type="sldImg"/>
          </p:nvPr>
        </p:nvSpPr>
        <p:spPr>
          <a:xfrm>
            <a:off x="685800" y="1143000"/>
            <a:ext cx="54864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Key</a:t>
            </a:r>
            <a:r>
              <a:rPr lang="en-US" baseline="0" dirty="0"/>
              <a:t> Concept:  </a:t>
            </a:r>
            <a:r>
              <a:rPr lang="en-US" dirty="0"/>
              <a:t> Therapy animal visits require some level of contact between clients and the therapy animal team. </a:t>
            </a:r>
            <a:endParaRPr lang="en-US" altLang="en-US" dirty="0"/>
          </a:p>
          <a:p>
            <a:pPr eaLnBrk="1" hangingPunct="1"/>
            <a:endParaRPr lang="en-US" altLang="en-US" dirty="0"/>
          </a:p>
        </p:txBody>
      </p:sp>
    </p:spTree>
    <p:extLst>
      <p:ext uri="{BB962C8B-B14F-4D97-AF65-F5344CB8AC3E}">
        <p14:creationId xmlns:p14="http://schemas.microsoft.com/office/powerpoint/2010/main" val="36929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9331E4CB-7D8A-4D71-AD1A-FD7E474D4189}" type="slidenum">
              <a:rPr lang="en-US" altLang="en-US" smtClean="0"/>
              <a:pPr/>
              <a:t>21</a:t>
            </a:fld>
            <a:endParaRPr lang="en-US" altLang="en-US"/>
          </a:p>
        </p:txBody>
      </p:sp>
      <p:sp>
        <p:nvSpPr>
          <p:cNvPr id="66563" name="Rectangle 2"/>
          <p:cNvSpPr>
            <a:spLocks noGrp="1" noRot="1" noChangeAspect="1" noChangeArrowheads="1" noTextEdit="1"/>
          </p:cNvSpPr>
          <p:nvPr>
            <p:ph type="sldImg"/>
          </p:nvPr>
        </p:nvSpPr>
        <p:spPr>
          <a:xfrm>
            <a:off x="685800" y="1143000"/>
            <a:ext cx="54864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3208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9331E4CB-7D8A-4D71-AD1A-FD7E474D4189}" type="slidenum">
              <a:rPr lang="en-US" altLang="en-US" smtClean="0"/>
              <a:pPr/>
              <a:t>22</a:t>
            </a:fld>
            <a:endParaRPr lang="en-US" altLang="en-US"/>
          </a:p>
        </p:txBody>
      </p:sp>
      <p:sp>
        <p:nvSpPr>
          <p:cNvPr id="66563" name="Rectangle 2"/>
          <p:cNvSpPr>
            <a:spLocks noGrp="1" noRot="1" noChangeAspect="1" noChangeArrowheads="1" noTextEdit="1"/>
          </p:cNvSpPr>
          <p:nvPr>
            <p:ph type="sldImg"/>
          </p:nvPr>
        </p:nvSpPr>
        <p:spPr>
          <a:xfrm>
            <a:off x="685800" y="1143000"/>
            <a:ext cx="54864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6247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9331E4CB-7D8A-4D71-AD1A-FD7E474D4189}" type="slidenum">
              <a:rPr lang="en-US" altLang="en-US" smtClean="0"/>
              <a:pPr/>
              <a:t>23</a:t>
            </a:fld>
            <a:endParaRPr lang="en-US" altLang="en-US"/>
          </a:p>
        </p:txBody>
      </p:sp>
      <p:sp>
        <p:nvSpPr>
          <p:cNvPr id="66563" name="Rectangle 2"/>
          <p:cNvSpPr>
            <a:spLocks noGrp="1" noRot="1" noChangeAspect="1" noChangeArrowheads="1" noTextEdit="1"/>
          </p:cNvSpPr>
          <p:nvPr>
            <p:ph type="sldImg"/>
          </p:nvPr>
        </p:nvSpPr>
        <p:spPr>
          <a:xfrm>
            <a:off x="685800" y="1143000"/>
            <a:ext cx="54864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4217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9331E4CB-7D8A-4D71-AD1A-FD7E474D4189}" type="slidenum">
              <a:rPr lang="en-US" altLang="en-US" smtClean="0"/>
              <a:pPr/>
              <a:t>24</a:t>
            </a:fld>
            <a:endParaRPr lang="en-US" altLang="en-US"/>
          </a:p>
        </p:txBody>
      </p:sp>
      <p:sp>
        <p:nvSpPr>
          <p:cNvPr id="66563" name="Rectangle 2"/>
          <p:cNvSpPr>
            <a:spLocks noGrp="1" noRot="1" noChangeAspect="1" noChangeArrowheads="1" noTextEdit="1"/>
          </p:cNvSpPr>
          <p:nvPr>
            <p:ph type="sldImg"/>
          </p:nvPr>
        </p:nvSpPr>
        <p:spPr>
          <a:xfrm>
            <a:off x="685800" y="1143000"/>
            <a:ext cx="54864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99176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9331E4CB-7D8A-4D71-AD1A-FD7E474D4189}" type="slidenum">
              <a:rPr lang="en-US" altLang="en-US" smtClean="0"/>
              <a:pPr/>
              <a:t>25</a:t>
            </a:fld>
            <a:endParaRPr lang="en-US" altLang="en-US"/>
          </a:p>
        </p:txBody>
      </p:sp>
      <p:sp>
        <p:nvSpPr>
          <p:cNvPr id="66563" name="Rectangle 2"/>
          <p:cNvSpPr>
            <a:spLocks noGrp="1" noRot="1" noChangeAspect="1" noChangeArrowheads="1" noTextEdit="1"/>
          </p:cNvSpPr>
          <p:nvPr>
            <p:ph type="sldImg"/>
          </p:nvPr>
        </p:nvSpPr>
        <p:spPr>
          <a:xfrm>
            <a:off x="685800" y="1143000"/>
            <a:ext cx="54864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850965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9331E4CB-7D8A-4D71-AD1A-FD7E474D4189}" type="slidenum">
              <a:rPr lang="en-US" altLang="en-US" smtClean="0"/>
              <a:pPr/>
              <a:t>26</a:t>
            </a:fld>
            <a:endParaRPr lang="en-US" altLang="en-US"/>
          </a:p>
        </p:txBody>
      </p:sp>
      <p:sp>
        <p:nvSpPr>
          <p:cNvPr id="66563" name="Rectangle 2"/>
          <p:cNvSpPr>
            <a:spLocks noGrp="1" noRot="1" noChangeAspect="1" noChangeArrowheads="1" noTextEdit="1"/>
          </p:cNvSpPr>
          <p:nvPr>
            <p:ph type="sldImg"/>
          </p:nvPr>
        </p:nvSpPr>
        <p:spPr>
          <a:xfrm>
            <a:off x="685800" y="1143000"/>
            <a:ext cx="54864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Service animals may encounter other people and animals while working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622937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9331E4CB-7D8A-4D71-AD1A-FD7E474D4189}" type="slidenum">
              <a:rPr lang="en-US" altLang="en-US" smtClean="0"/>
              <a:pPr/>
              <a:t>27</a:t>
            </a:fld>
            <a:endParaRPr lang="en-US" altLang="en-US"/>
          </a:p>
        </p:txBody>
      </p:sp>
      <p:sp>
        <p:nvSpPr>
          <p:cNvPr id="66563" name="Rectangle 2"/>
          <p:cNvSpPr>
            <a:spLocks noGrp="1" noRot="1" noChangeAspect="1" noChangeArrowheads="1" noTextEdit="1"/>
          </p:cNvSpPr>
          <p:nvPr>
            <p:ph type="sldImg"/>
          </p:nvPr>
        </p:nvSpPr>
        <p:spPr>
          <a:xfrm>
            <a:off x="685800" y="1143000"/>
            <a:ext cx="54864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5418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28</a:t>
            </a:fld>
            <a:endParaRPr lang="en-US"/>
          </a:p>
        </p:txBody>
      </p:sp>
    </p:spTree>
    <p:extLst>
      <p:ext uri="{BB962C8B-B14F-4D97-AF65-F5344CB8AC3E}">
        <p14:creationId xmlns:p14="http://schemas.microsoft.com/office/powerpoint/2010/main" val="19401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6</a:t>
            </a:fld>
            <a:endParaRPr lang="en-US"/>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a:solidFill>
                  <a:schemeClr val="tx1"/>
                </a:solidFill>
                <a:latin typeface="Tahoma" charset="0"/>
              </a:defRPr>
            </a:lvl1pPr>
            <a:lvl2pPr marL="730766" indent="-281064" defTabSz="915018">
              <a:defRPr>
                <a:solidFill>
                  <a:schemeClr val="tx1"/>
                </a:solidFill>
                <a:latin typeface="Tahoma" charset="0"/>
              </a:defRPr>
            </a:lvl2pPr>
            <a:lvl3pPr marL="1124255" indent="-224851" defTabSz="915018">
              <a:defRPr>
                <a:solidFill>
                  <a:schemeClr val="tx1"/>
                </a:solidFill>
                <a:latin typeface="Tahoma" charset="0"/>
              </a:defRPr>
            </a:lvl3pPr>
            <a:lvl4pPr marL="1573957" indent="-224851" defTabSz="915018">
              <a:defRPr>
                <a:solidFill>
                  <a:schemeClr val="tx1"/>
                </a:solidFill>
                <a:latin typeface="Tahoma" charset="0"/>
              </a:defRPr>
            </a:lvl4pPr>
            <a:lvl5pPr marL="2023659" indent="-224851" defTabSz="915018">
              <a:defRPr>
                <a:solidFill>
                  <a:schemeClr val="tx1"/>
                </a:solidFill>
                <a:latin typeface="Tahoma" charset="0"/>
              </a:defRPr>
            </a:lvl5pPr>
            <a:lvl6pPr marL="2473361" indent="-224851" defTabSz="915018" eaLnBrk="0" fontAlgn="base" hangingPunct="0">
              <a:spcBef>
                <a:spcPct val="0"/>
              </a:spcBef>
              <a:spcAft>
                <a:spcPct val="0"/>
              </a:spcAft>
              <a:defRPr>
                <a:solidFill>
                  <a:schemeClr val="tx1"/>
                </a:solidFill>
                <a:latin typeface="Tahoma" charset="0"/>
              </a:defRPr>
            </a:lvl6pPr>
            <a:lvl7pPr marL="2923062" indent="-224851" defTabSz="915018" eaLnBrk="0" fontAlgn="base" hangingPunct="0">
              <a:spcBef>
                <a:spcPct val="0"/>
              </a:spcBef>
              <a:spcAft>
                <a:spcPct val="0"/>
              </a:spcAft>
              <a:defRPr>
                <a:solidFill>
                  <a:schemeClr val="tx1"/>
                </a:solidFill>
                <a:latin typeface="Tahoma" charset="0"/>
              </a:defRPr>
            </a:lvl7pPr>
            <a:lvl8pPr marL="3372764" indent="-224851" defTabSz="915018" eaLnBrk="0" fontAlgn="base" hangingPunct="0">
              <a:spcBef>
                <a:spcPct val="0"/>
              </a:spcBef>
              <a:spcAft>
                <a:spcPct val="0"/>
              </a:spcAft>
              <a:defRPr>
                <a:solidFill>
                  <a:schemeClr val="tx1"/>
                </a:solidFill>
                <a:latin typeface="Tahoma" charset="0"/>
              </a:defRPr>
            </a:lvl8pPr>
            <a:lvl9pPr marL="3822466" indent="-224851" defTabSz="915018" eaLnBrk="0" fontAlgn="base" hangingPunct="0">
              <a:spcBef>
                <a:spcPct val="0"/>
              </a:spcBef>
              <a:spcAft>
                <a:spcPct val="0"/>
              </a:spcAft>
              <a:defRPr>
                <a:solidFill>
                  <a:schemeClr val="tx1"/>
                </a:solidFill>
                <a:latin typeface="Tahoma" charset="0"/>
              </a:defRPr>
            </a:lvl9pPr>
          </a:lstStyle>
          <a:p>
            <a:fld id="{6D3A725E-C974-49DE-AA45-A99A06815F3D}" type="slidenum">
              <a:rPr lang="en-US" altLang="en-US" smtClean="0"/>
              <a:pPr/>
              <a:t>14</a:t>
            </a:fld>
            <a:endParaRPr lang="en-US" altLang="en-US"/>
          </a:p>
        </p:txBody>
      </p:sp>
      <p:sp>
        <p:nvSpPr>
          <p:cNvPr id="59395" name="Rectangle 2"/>
          <p:cNvSpPr>
            <a:spLocks noGrp="1" noRot="1" noChangeAspect="1" noChangeArrowheads="1" noTextEdit="1"/>
          </p:cNvSpPr>
          <p:nvPr>
            <p:ph type="sldImg"/>
          </p:nvPr>
        </p:nvSpPr>
        <p:spPr>
          <a:xfrm>
            <a:off x="685800" y="1143000"/>
            <a:ext cx="54864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562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15</a:t>
            </a:fld>
            <a:endParaRPr lang="en-US"/>
          </a:p>
        </p:txBody>
      </p:sp>
    </p:spTree>
    <p:extLst>
      <p:ext uri="{BB962C8B-B14F-4D97-AF65-F5344CB8AC3E}">
        <p14:creationId xmlns:p14="http://schemas.microsoft.com/office/powerpoint/2010/main" val="77416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are still learning about the virus that causes COVID-19, but it appears that the virus can spread from people to animals in some situations. CDC is aware of a small number of pets, including dogs and cats, to be infected with the virus that causes COVID-19, mostly after close contact with people infected with COVID-19.</a:t>
            </a:r>
            <a:endParaRPr lang="en-US" dirty="0"/>
          </a:p>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16</a:t>
            </a:fld>
            <a:endParaRPr lang="en-US"/>
          </a:p>
        </p:txBody>
      </p:sp>
    </p:spTree>
    <p:extLst>
      <p:ext uri="{BB962C8B-B14F-4D97-AF65-F5344CB8AC3E}">
        <p14:creationId xmlns:p14="http://schemas.microsoft.com/office/powerpoint/2010/main" val="2569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17</a:t>
            </a:fld>
            <a:endParaRPr lang="en-US"/>
          </a:p>
        </p:txBody>
      </p:sp>
    </p:spTree>
    <p:extLst>
      <p:ext uri="{BB962C8B-B14F-4D97-AF65-F5344CB8AC3E}">
        <p14:creationId xmlns:p14="http://schemas.microsoft.com/office/powerpoint/2010/main" val="3435172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Shape 54">
            <a:extLst>
              <a:ext uri="{FF2B5EF4-FFF2-40B4-BE49-F238E27FC236}">
                <a16:creationId xmlns:a16="http://schemas.microsoft.com/office/drawing/2014/main" id="{54F5CBF4-D6C9-3742-910A-ED87F31DF166}"/>
              </a:ext>
            </a:extLst>
          </p:cNvPr>
          <p:cNvPicPr preferRelativeResize="0"/>
          <p:nvPr userDrawn="1"/>
        </p:nvPicPr>
        <p:blipFill>
          <a:blip r:embed="rId2">
            <a:alphaModFix/>
          </a:blip>
          <a:stretch>
            <a:fillRect/>
          </a:stretch>
        </p:blipFill>
        <p:spPr>
          <a:xfrm>
            <a:off x="0" y="0"/>
            <a:ext cx="12192000" cy="6858003"/>
          </a:xfrm>
          <a:prstGeom prst="rect">
            <a:avLst/>
          </a:prstGeom>
          <a:noFill/>
          <a:ln w="9525" cap="flat" cmpd="sng">
            <a:solidFill>
              <a:srgbClr val="FFFFFF"/>
            </a:solidFill>
            <a:prstDash val="solid"/>
            <a:round/>
            <a:headEnd type="none" w="med" len="med"/>
            <a:tailEnd type="none" w="med" len="med"/>
          </a:ln>
        </p:spPr>
      </p:pic>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4000" y="2385391"/>
            <a:ext cx="9144000" cy="1124572"/>
          </a:xfrm>
        </p:spPr>
        <p:txBody>
          <a:bodyPr anchor="b">
            <a:normAutofit/>
          </a:bodyPr>
          <a:lstStyle>
            <a:lvl1pPr algn="ctr">
              <a:defRPr sz="3600">
                <a:solidFill>
                  <a:schemeClr val="bg1"/>
                </a:solidFill>
              </a:defRPr>
            </a:lvl1pPr>
          </a:lstStyle>
          <a:p>
            <a:r>
              <a:rPr lang="en-US" dirty="0"/>
              <a:t>Click to add Title</a:t>
            </a:r>
          </a:p>
        </p:txBody>
      </p:sp>
      <p:sp>
        <p:nvSpPr>
          <p:cNvPr id="9" name="Text Placeholder 8">
            <a:extLst>
              <a:ext uri="{FF2B5EF4-FFF2-40B4-BE49-F238E27FC236}">
                <a16:creationId xmlns:a16="http://schemas.microsoft.com/office/drawing/2014/main" id="{846A6718-C3F2-E745-B669-EC535897A218}"/>
              </a:ext>
            </a:extLst>
          </p:cNvPr>
          <p:cNvSpPr>
            <a:spLocks noGrp="1"/>
          </p:cNvSpPr>
          <p:nvPr>
            <p:ph type="body" sz="quarter" idx="10" hasCustomPrompt="1"/>
          </p:nvPr>
        </p:nvSpPr>
        <p:spPr>
          <a:xfrm>
            <a:off x="1524000" y="1878013"/>
            <a:ext cx="9144000" cy="368300"/>
          </a:xfrm>
        </p:spPr>
        <p:txBody>
          <a:bodyPr>
            <a:normAutofit/>
          </a:bodyPr>
          <a:lstStyle>
            <a:lvl1pPr marL="0" indent="0" algn="ctr">
              <a:buNone/>
              <a:defRPr sz="1800" b="1">
                <a:solidFill>
                  <a:schemeClr val="bg1"/>
                </a:solidFill>
              </a:defRPr>
            </a:lvl1pPr>
          </a:lstStyle>
          <a:p>
            <a:pPr lvl="0"/>
            <a:r>
              <a:rPr lang="en-US" dirty="0"/>
              <a:t>MARYLAND DEPARTMENT OF HEALTH</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373217"/>
            <a:ext cx="9144000" cy="387626"/>
          </a:xfrm>
        </p:spPr>
        <p:txBody>
          <a:bodyPr/>
          <a:lstStyle>
            <a:lvl1pPr marL="0" indent="0" algn="ctr">
              <a:buNone/>
              <a:defRPr sz="2400" b="1">
                <a:solidFill>
                  <a:srgbClr val="98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940300"/>
            <a:ext cx="9144000" cy="366713"/>
          </a:xfrm>
        </p:spPr>
        <p:txBody>
          <a:bodyPr/>
          <a:lstStyle>
            <a:lvl1pPr marL="0" indent="0" algn="ctr">
              <a:buNone/>
              <a:defRPr sz="2400">
                <a:solidFill>
                  <a:srgbClr val="980000"/>
                </a:solidFill>
              </a:defRPr>
            </a:lvl1pPr>
          </a:lstStyle>
          <a:p>
            <a:pPr lvl="0"/>
            <a:r>
              <a:rPr lang="en-US" dirty="0"/>
              <a:t>Click to add date</a:t>
            </a:r>
          </a:p>
        </p:txBody>
      </p:sp>
    </p:spTree>
    <p:extLst>
      <p:ext uri="{BB962C8B-B14F-4D97-AF65-F5344CB8AC3E}">
        <p14:creationId xmlns:p14="http://schemas.microsoft.com/office/powerpoint/2010/main" val="381255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268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57175"/>
            <a:ext cx="9347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86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hicpac/pdf/guidelines/eic_in_HCF_03.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a:t>October 23, </a:t>
            </a:r>
            <a:r>
              <a:rPr lang="en-US" dirty="0"/>
              <a:t>2020</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8017CED7-AFCE-4091-A421-9834CAAB1960}"/>
              </a:ext>
            </a:extLst>
          </p:cNvPr>
          <p:cNvPicPr>
            <a:picLocks noChangeAspect="1"/>
          </p:cNvPicPr>
          <p:nvPr/>
        </p:nvPicPr>
        <p:blipFill>
          <a:blip r:embed="rId2"/>
          <a:stretch>
            <a:fillRect/>
          </a:stretch>
        </p:blipFill>
        <p:spPr>
          <a:xfrm>
            <a:off x="537186" y="362022"/>
            <a:ext cx="11233813" cy="6295174"/>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6E18-28C4-4B30-871D-BEFB5144BEE1}"/>
              </a:ext>
            </a:extLst>
          </p:cNvPr>
          <p:cNvSpPr>
            <a:spLocks noGrp="1"/>
          </p:cNvSpPr>
          <p:nvPr>
            <p:ph type="title"/>
          </p:nvPr>
        </p:nvSpPr>
        <p:spPr/>
        <p:txBody>
          <a:bodyPr/>
          <a:lstStyle/>
          <a:p>
            <a:r>
              <a:rPr lang="en-US" dirty="0"/>
              <a:t>Maryland Updates</a:t>
            </a:r>
          </a:p>
        </p:txBody>
      </p:sp>
      <p:sp>
        <p:nvSpPr>
          <p:cNvPr id="3" name="Content Placeholder 2">
            <a:extLst>
              <a:ext uri="{FF2B5EF4-FFF2-40B4-BE49-F238E27FC236}">
                <a16:creationId xmlns:a16="http://schemas.microsoft.com/office/drawing/2014/main" id="{7C3AB2DF-8581-44B9-9F7F-72A982BABBFE}"/>
              </a:ext>
            </a:extLst>
          </p:cNvPr>
          <p:cNvSpPr>
            <a:spLocks noGrp="1"/>
          </p:cNvSpPr>
          <p:nvPr>
            <p:ph idx="1"/>
          </p:nvPr>
        </p:nvSpPr>
        <p:spPr>
          <a:xfrm>
            <a:off x="993648" y="1706880"/>
            <a:ext cx="10515600" cy="4352544"/>
          </a:xfrm>
        </p:spPr>
        <p:txBody>
          <a:bodyPr>
            <a:normAutofit/>
          </a:bodyPr>
          <a:lstStyle/>
          <a:p>
            <a:r>
              <a:rPr lang="en-US" dirty="0"/>
              <a:t>New Directives from 10/16/20</a:t>
            </a:r>
          </a:p>
          <a:p>
            <a:r>
              <a:rPr lang="en-US" dirty="0"/>
              <a:t>Allows 10% general occupancy at all outdoor sports venues and race tracks</a:t>
            </a:r>
          </a:p>
          <a:p>
            <a:r>
              <a:rPr lang="en-US" dirty="0"/>
              <a:t>Increases certain outdoor entertainment venues over the 250 limit to 10%</a:t>
            </a:r>
          </a:p>
          <a:p>
            <a:r>
              <a:rPr lang="en-US" dirty="0"/>
              <a:t>Maintains Indoor Sports Venues at 50% max occupancy or 100 persons, whichever is lesser; Prohibits tailgating at outdoor sports venues; spectators shall remain seated to the extent possible, mask/social distancing requirement, and keeps last week's 25% college sports provision under certain conditions</a:t>
            </a:r>
          </a:p>
        </p:txBody>
      </p:sp>
      <p:sp>
        <p:nvSpPr>
          <p:cNvPr id="4" name="Slide Number Placeholder 3">
            <a:extLst>
              <a:ext uri="{FF2B5EF4-FFF2-40B4-BE49-F238E27FC236}">
                <a16:creationId xmlns:a16="http://schemas.microsoft.com/office/drawing/2014/main" id="{2C0655C9-13B6-424F-BB7F-57EE511E8CA8}"/>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7" name="TextBox 6">
            <a:extLst>
              <a:ext uri="{FF2B5EF4-FFF2-40B4-BE49-F238E27FC236}">
                <a16:creationId xmlns:a16="http://schemas.microsoft.com/office/drawing/2014/main" id="{CA535767-715D-45A0-8BD0-A4D38EC496CE}"/>
              </a:ext>
            </a:extLst>
          </p:cNvPr>
          <p:cNvSpPr txBox="1"/>
          <p:nvPr/>
        </p:nvSpPr>
        <p:spPr>
          <a:xfrm>
            <a:off x="682752" y="6175006"/>
            <a:ext cx="7997952" cy="369332"/>
          </a:xfrm>
          <a:prstGeom prst="rect">
            <a:avLst/>
          </a:prstGeom>
          <a:noFill/>
        </p:spPr>
        <p:txBody>
          <a:bodyPr wrap="square">
            <a:spAutoFit/>
          </a:bodyPr>
          <a:lstStyle/>
          <a:p>
            <a:r>
              <a:rPr lang="en-US" dirty="0"/>
              <a:t>https://governor.maryland.gov/covid-19-pandemic-orders-and-guidance/</a:t>
            </a:r>
          </a:p>
        </p:txBody>
      </p:sp>
    </p:spTree>
    <p:extLst>
      <p:ext uri="{BB962C8B-B14F-4D97-AF65-F5344CB8AC3E}">
        <p14:creationId xmlns:p14="http://schemas.microsoft.com/office/powerpoint/2010/main" val="144113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Updates</a:t>
            </a:r>
          </a:p>
        </p:txBody>
      </p:sp>
      <p:sp>
        <p:nvSpPr>
          <p:cNvPr id="3" name="Content Placeholder 2"/>
          <p:cNvSpPr>
            <a:spLocks noGrp="1"/>
          </p:cNvSpPr>
          <p:nvPr>
            <p:ph idx="1"/>
          </p:nvPr>
        </p:nvSpPr>
        <p:spPr/>
        <p:txBody>
          <a:bodyPr>
            <a:normAutofit fontScale="92500" lnSpcReduction="20000"/>
          </a:bodyPr>
          <a:lstStyle/>
          <a:p>
            <a:r>
              <a:rPr lang="en-US" dirty="0"/>
              <a:t>The definition of close contact is now:</a:t>
            </a:r>
          </a:p>
          <a:p>
            <a:pPr lvl="1"/>
            <a:r>
              <a:rPr lang="en-US" dirty="0"/>
              <a:t>Within 6 feet (same as before)</a:t>
            </a:r>
          </a:p>
          <a:p>
            <a:pPr lvl="1"/>
            <a:r>
              <a:rPr lang="en-US" dirty="0"/>
              <a:t>For  15 minutes or more </a:t>
            </a:r>
            <a:r>
              <a:rPr lang="en-US" dirty="0">
                <a:solidFill>
                  <a:srgbClr val="FF0000"/>
                </a:solidFill>
              </a:rPr>
              <a:t>cumulative over a 24 hour period (i.e. three 5 minute contacts)</a:t>
            </a:r>
          </a:p>
          <a:p>
            <a:pPr lvl="1"/>
            <a:r>
              <a:rPr lang="en-US" dirty="0">
                <a:solidFill>
                  <a:schemeClr val="tx1"/>
                </a:solidFill>
              </a:rPr>
              <a:t>May increase the number of people who qualify as close contacts</a:t>
            </a:r>
          </a:p>
          <a:p>
            <a:r>
              <a:rPr lang="en-US" dirty="0"/>
              <a:t>Data are limited, making it difficult to precisely define “close contact;” however, 15 cumulative minutes of exposure at a distance of 6 feet or less can be used as an operational definition for contact investigation</a:t>
            </a:r>
          </a:p>
          <a:p>
            <a:r>
              <a:rPr lang="en-US" dirty="0"/>
              <a:t>Other Factors may include:</a:t>
            </a:r>
          </a:p>
          <a:p>
            <a:pPr lvl="1"/>
            <a:r>
              <a:rPr lang="en-US" dirty="0"/>
              <a:t> Whether the case was symptomatic (shedding more virus)</a:t>
            </a:r>
          </a:p>
          <a:p>
            <a:pPr lvl="1"/>
            <a:r>
              <a:rPr lang="en-US" dirty="0">
                <a:solidFill>
                  <a:schemeClr val="tx1"/>
                </a:solidFill>
              </a:rPr>
              <a:t>Activities that are more likely to generate aerosol  (singing,  shouting etc.)</a:t>
            </a:r>
          </a:p>
          <a:p>
            <a:pPr lvl="1"/>
            <a:r>
              <a:rPr lang="en-US" dirty="0">
                <a:solidFill>
                  <a:schemeClr val="tx1"/>
                </a:solidFill>
              </a:rPr>
              <a:t>Environmental  factors (indoors vs outdoors,  crowding, etc.)</a:t>
            </a:r>
          </a:p>
          <a:p>
            <a:r>
              <a:rPr lang="en-US" dirty="0">
                <a:solidFill>
                  <a:schemeClr val="tx1"/>
                </a:solidFill>
              </a:rPr>
              <a:t>Mask use is not a factor, except for PPE for HCP</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12</a:t>
            </a:fld>
            <a:endParaRPr lang="en-US" dirty="0"/>
          </a:p>
        </p:txBody>
      </p:sp>
      <p:sp>
        <p:nvSpPr>
          <p:cNvPr id="5" name="Text Placeholder 4"/>
          <p:cNvSpPr>
            <a:spLocks noGrp="1"/>
          </p:cNvSpPr>
          <p:nvPr>
            <p:ph type="body" sz="quarter" idx="13"/>
          </p:nvPr>
        </p:nvSpPr>
        <p:spPr/>
        <p:txBody>
          <a:bodyPr/>
          <a:lstStyle/>
          <a:p>
            <a:endParaRPr lang="en-US"/>
          </a:p>
        </p:txBody>
      </p:sp>
      <p:sp>
        <p:nvSpPr>
          <p:cNvPr id="6" name="Rectangle 5"/>
          <p:cNvSpPr/>
          <p:nvPr/>
        </p:nvSpPr>
        <p:spPr>
          <a:xfrm>
            <a:off x="0" y="6279586"/>
            <a:ext cx="10003809" cy="369332"/>
          </a:xfrm>
          <a:prstGeom prst="rect">
            <a:avLst/>
          </a:prstGeom>
        </p:spPr>
        <p:txBody>
          <a:bodyPr wrap="square">
            <a:spAutoFit/>
          </a:bodyPr>
          <a:lstStyle/>
          <a:p>
            <a:r>
              <a:rPr lang="en-US" dirty="0"/>
              <a:t>https://www.cdc.gov/coronavirus/2019-ncov/php/contact-tracing/contact-tracing-plan/appendix.html</a:t>
            </a:r>
          </a:p>
        </p:txBody>
      </p:sp>
    </p:spTree>
    <p:extLst>
      <p:ext uri="{BB962C8B-B14F-4D97-AF65-F5344CB8AC3E}">
        <p14:creationId xmlns:p14="http://schemas.microsoft.com/office/powerpoint/2010/main" val="373030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438459"/>
            <a:ext cx="9144000" cy="1124572"/>
          </a:xfrm>
        </p:spPr>
        <p:txBody>
          <a:bodyPr>
            <a:normAutofit fontScale="90000"/>
          </a:bodyPr>
          <a:lstStyle/>
          <a:p>
            <a:r>
              <a:rPr lang="en-US" altLang="en-US" i="1" dirty="0"/>
              <a:t>COVID-19 Guidance for Therapy and Service Animals </a:t>
            </a:r>
            <a:br>
              <a:rPr lang="en-US" altLang="en-US" i="1" dirty="0"/>
            </a:br>
            <a:endParaRPr lang="en-US" dirty="0"/>
          </a:p>
        </p:txBody>
      </p:sp>
      <p:sp>
        <p:nvSpPr>
          <p:cNvPr id="10" name="Text Placeholder 9">
            <a:extLst>
              <a:ext uri="{FF2B5EF4-FFF2-40B4-BE49-F238E27FC236}">
                <a16:creationId xmlns:a16="http://schemas.microsoft.com/office/drawing/2014/main" id="{E17AA061-71AE-6E4F-874D-E73A06596571}"/>
              </a:ext>
            </a:extLst>
          </p:cNvPr>
          <p:cNvSpPr>
            <a:spLocks noGrp="1"/>
          </p:cNvSpPr>
          <p:nvPr>
            <p:ph type="body" sz="quarter" idx="10"/>
          </p:nvPr>
        </p:nvSpPr>
        <p:spPr/>
        <p:txBody>
          <a:bodyPr/>
          <a:lstStyle/>
          <a:p>
            <a:endParaRPr lang="en-US" dirty="0"/>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000745"/>
            <a:ext cx="9144000" cy="888558"/>
          </a:xfrm>
        </p:spPr>
        <p:txBody>
          <a:bodyPr>
            <a:noAutofit/>
          </a:bodyPr>
          <a:lstStyle/>
          <a:p>
            <a:pPr fontAlgn="base">
              <a:lnSpc>
                <a:spcPct val="120000"/>
              </a:lnSpc>
              <a:spcBef>
                <a:spcPct val="0"/>
              </a:spcBef>
              <a:spcAft>
                <a:spcPct val="0"/>
              </a:spcAft>
            </a:pPr>
            <a:r>
              <a:rPr lang="en-US" altLang="en-US" sz="2200" dirty="0">
                <a:solidFill>
                  <a:schemeClr val="tx1"/>
                </a:solidFill>
              </a:rPr>
              <a:t>David A. Crum, DVM, MPH</a:t>
            </a:r>
            <a:br>
              <a:rPr lang="en-US" altLang="en-US" sz="2200" dirty="0">
                <a:solidFill>
                  <a:schemeClr val="tx1"/>
                </a:solidFill>
              </a:rPr>
            </a:br>
            <a:r>
              <a:rPr lang="en-US" altLang="en-US" sz="2200" dirty="0">
                <a:solidFill>
                  <a:schemeClr val="tx1"/>
                </a:solidFill>
              </a:rPr>
              <a:t>Prevention and Health Promotion Administration</a:t>
            </a:r>
          </a:p>
          <a:p>
            <a:pPr lvl="0" fontAlgn="base">
              <a:lnSpc>
                <a:spcPct val="120000"/>
              </a:lnSpc>
              <a:spcBef>
                <a:spcPct val="0"/>
              </a:spcBef>
              <a:spcAft>
                <a:spcPct val="0"/>
              </a:spcAft>
            </a:pPr>
            <a:r>
              <a:rPr lang="en-US" altLang="en-US" sz="2200" dirty="0">
                <a:solidFill>
                  <a:schemeClr val="tx1"/>
                </a:solidFill>
              </a:rPr>
              <a:t>Center for Zoonotic and Vector-borne Diseases</a:t>
            </a:r>
          </a:p>
        </p:txBody>
      </p:sp>
      <p:sp>
        <p:nvSpPr>
          <p:cNvPr id="11" name="Text Placeholder 10">
            <a:extLst>
              <a:ext uri="{FF2B5EF4-FFF2-40B4-BE49-F238E27FC236}">
                <a16:creationId xmlns:a16="http://schemas.microsoft.com/office/drawing/2014/main" id="{2164A2A8-21D7-5942-ADD6-E9C1C3FB3677}"/>
              </a:ext>
            </a:extLst>
          </p:cNvPr>
          <p:cNvSpPr>
            <a:spLocks noGrp="1"/>
          </p:cNvSpPr>
          <p:nvPr>
            <p:ph type="body" sz="quarter" idx="11"/>
          </p:nvPr>
        </p:nvSpPr>
        <p:spPr>
          <a:xfrm>
            <a:off x="1331167" y="4751272"/>
            <a:ext cx="9144000" cy="366713"/>
          </a:xfrm>
        </p:spPr>
        <p:txBody>
          <a:bodyPr>
            <a:normAutofit fontScale="92500" lnSpcReduction="10000"/>
          </a:bodyPr>
          <a:lstStyle/>
          <a:p>
            <a:r>
              <a:rPr lang="en-US" dirty="0"/>
              <a:t>October 22, 2020</a:t>
            </a:r>
          </a:p>
        </p:txBody>
      </p:sp>
      <p:cxnSp>
        <p:nvCxnSpPr>
          <p:cNvPr id="12" name="Shape 55">
            <a:extLst>
              <a:ext uri="{FF2B5EF4-FFF2-40B4-BE49-F238E27FC236}">
                <a16:creationId xmlns:a16="http://schemas.microsoft.com/office/drawing/2014/main" id="{D6E9FC55-33CD-CC46-A628-D8DB0AB4047C}"/>
              </a:ext>
            </a:extLst>
          </p:cNvPr>
          <p:cNvCxnSpPr>
            <a:cxnSpLocks/>
          </p:cNvCxnSpPr>
          <p:nvPr/>
        </p:nvCxnSpPr>
        <p:spPr>
          <a:xfrm flipV="1">
            <a:off x="824220" y="1659263"/>
            <a:ext cx="0" cy="2606736"/>
          </a:xfrm>
          <a:prstGeom prst="straightConnector1">
            <a:avLst/>
          </a:prstGeom>
          <a:noFill/>
          <a:ln w="19050" cap="flat" cmpd="sng">
            <a:solidFill>
              <a:srgbClr val="F3F3F3"/>
            </a:solidFill>
            <a:prstDash val="solid"/>
            <a:round/>
            <a:headEnd type="none" w="lg" len="lg"/>
            <a:tailEnd type="none" w="lg" len="lg"/>
          </a:ln>
        </p:spPr>
      </p:cxnSp>
      <p:cxnSp>
        <p:nvCxnSpPr>
          <p:cNvPr id="13" name="Shape 56">
            <a:extLst>
              <a:ext uri="{FF2B5EF4-FFF2-40B4-BE49-F238E27FC236}">
                <a16:creationId xmlns:a16="http://schemas.microsoft.com/office/drawing/2014/main" id="{2E33104C-8463-324A-8EC0-491AF902F0A6}"/>
              </a:ext>
            </a:extLst>
          </p:cNvPr>
          <p:cNvCxnSpPr>
            <a:cxnSpLocks/>
          </p:cNvCxnSpPr>
          <p:nvPr/>
        </p:nvCxnSpPr>
        <p:spPr>
          <a:xfrm flipV="1">
            <a:off x="11485266" y="1654713"/>
            <a:ext cx="0" cy="2611286"/>
          </a:xfrm>
          <a:prstGeom prst="straightConnector1">
            <a:avLst/>
          </a:prstGeom>
          <a:noFill/>
          <a:ln w="19050" cap="flat" cmpd="sng">
            <a:solidFill>
              <a:srgbClr val="F3F3F3"/>
            </a:solidFill>
            <a:prstDash val="solid"/>
            <a:round/>
            <a:headEnd type="none" w="lg" len="lg"/>
            <a:tailEnd type="none" w="lg" len="lg"/>
          </a:ln>
        </p:spPr>
      </p:cxnSp>
      <p:cxnSp>
        <p:nvCxnSpPr>
          <p:cNvPr id="14" name="Shape 57">
            <a:extLst>
              <a:ext uri="{FF2B5EF4-FFF2-40B4-BE49-F238E27FC236}">
                <a16:creationId xmlns:a16="http://schemas.microsoft.com/office/drawing/2014/main" id="{58BFA759-7AEE-C148-B2BE-D84A21299648}"/>
              </a:ext>
            </a:extLst>
          </p:cNvPr>
          <p:cNvCxnSpPr>
            <a:cxnSpLocks/>
          </p:cNvCxnSpPr>
          <p:nvPr/>
        </p:nvCxnSpPr>
        <p:spPr>
          <a:xfrm>
            <a:off x="820266" y="1661464"/>
            <a:ext cx="10671350" cy="0"/>
          </a:xfrm>
          <a:prstGeom prst="straightConnector1">
            <a:avLst/>
          </a:prstGeom>
          <a:noFill/>
          <a:ln w="19050" cap="flat" cmpd="sng">
            <a:solidFill>
              <a:srgbClr val="F3F3F3"/>
            </a:solidFill>
            <a:prstDash val="solid"/>
            <a:round/>
            <a:headEnd type="none" w="lg" len="lg"/>
            <a:tailEnd type="none" w="lg" len="lg"/>
          </a:ln>
        </p:spPr>
      </p:cxnSp>
      <p:cxnSp>
        <p:nvCxnSpPr>
          <p:cNvPr id="21" name="Shape 59">
            <a:extLst>
              <a:ext uri="{FF2B5EF4-FFF2-40B4-BE49-F238E27FC236}">
                <a16:creationId xmlns:a16="http://schemas.microsoft.com/office/drawing/2014/main" id="{DF0803D1-BA33-CC43-9404-E7F4C476379A}"/>
              </a:ext>
            </a:extLst>
          </p:cNvPr>
          <p:cNvCxnSpPr>
            <a:cxnSpLocks/>
          </p:cNvCxnSpPr>
          <p:nvPr/>
        </p:nvCxnSpPr>
        <p:spPr>
          <a:xfrm flipV="1">
            <a:off x="11485266" y="4276047"/>
            <a:ext cx="0" cy="1065019"/>
          </a:xfrm>
          <a:prstGeom prst="straightConnector1">
            <a:avLst/>
          </a:prstGeom>
          <a:noFill/>
          <a:ln w="9525" cap="flat" cmpd="sng">
            <a:solidFill>
              <a:srgbClr val="980000"/>
            </a:solidFill>
            <a:prstDash val="solid"/>
            <a:round/>
            <a:headEnd type="none" w="lg" len="lg"/>
            <a:tailEnd type="none" w="lg" len="lg"/>
          </a:ln>
        </p:spPr>
      </p:cxnSp>
      <p:cxnSp>
        <p:nvCxnSpPr>
          <p:cNvPr id="22" name="Shape 60">
            <a:extLst>
              <a:ext uri="{FF2B5EF4-FFF2-40B4-BE49-F238E27FC236}">
                <a16:creationId xmlns:a16="http://schemas.microsoft.com/office/drawing/2014/main" id="{8F4537D8-BF65-1547-BE89-D40167879893}"/>
              </a:ext>
            </a:extLst>
          </p:cNvPr>
          <p:cNvCxnSpPr>
            <a:cxnSpLocks/>
          </p:cNvCxnSpPr>
          <p:nvPr/>
        </p:nvCxnSpPr>
        <p:spPr>
          <a:xfrm flipV="1">
            <a:off x="820437" y="4266000"/>
            <a:ext cx="0" cy="1075066"/>
          </a:xfrm>
          <a:prstGeom prst="straightConnector1">
            <a:avLst/>
          </a:prstGeom>
          <a:noFill/>
          <a:ln w="9525" cap="flat" cmpd="sng">
            <a:solidFill>
              <a:srgbClr val="980000"/>
            </a:solidFill>
            <a:prstDash val="solid"/>
            <a:round/>
            <a:headEnd type="none" w="lg" len="lg"/>
            <a:tailEnd type="none" w="lg" len="lg"/>
          </a:ln>
        </p:spPr>
      </p:cxnSp>
      <p:cxnSp>
        <p:nvCxnSpPr>
          <p:cNvPr id="23" name="Shape 61">
            <a:extLst>
              <a:ext uri="{FF2B5EF4-FFF2-40B4-BE49-F238E27FC236}">
                <a16:creationId xmlns:a16="http://schemas.microsoft.com/office/drawing/2014/main" id="{BF811647-ADE2-734B-8E6F-F1BC4E1702B7}"/>
              </a:ext>
            </a:extLst>
          </p:cNvPr>
          <p:cNvCxnSpPr>
            <a:cxnSpLocks/>
          </p:cNvCxnSpPr>
          <p:nvPr/>
        </p:nvCxnSpPr>
        <p:spPr>
          <a:xfrm>
            <a:off x="824220" y="5341066"/>
            <a:ext cx="10661046" cy="0"/>
          </a:xfrm>
          <a:prstGeom prst="straightConnector1">
            <a:avLst/>
          </a:prstGeom>
          <a:noFill/>
          <a:ln w="9525" cap="flat" cmpd="sng">
            <a:solidFill>
              <a:srgbClr val="980000"/>
            </a:solidFill>
            <a:prstDash val="solid"/>
            <a:round/>
            <a:headEnd type="none" w="lg" len="lg"/>
            <a:tailEnd type="none" w="lg" len="lg"/>
          </a:ln>
        </p:spPr>
      </p:cxnSp>
      <p:pic>
        <p:nvPicPr>
          <p:cNvPr id="32" name="Picture 31"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C9B21B07-8200-EC40-B6CE-B8A3433784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258" y="6058867"/>
            <a:ext cx="2420086" cy="4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1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581069"/>
            <a:ext cx="2525684" cy="994949"/>
          </a:xfrm>
        </p:spPr>
        <p:txBody>
          <a:bodyPr>
            <a:normAutofit/>
          </a:bodyPr>
          <a:lstStyle/>
          <a:p>
            <a:pPr eaLnBrk="1" hangingPunct="1"/>
            <a:r>
              <a:rPr lang="en-US" altLang="en-US" dirty="0"/>
              <a:t>Overview </a:t>
            </a:r>
          </a:p>
        </p:txBody>
      </p:sp>
      <p:sp>
        <p:nvSpPr>
          <p:cNvPr id="7171" name="Rectangle 3"/>
          <p:cNvSpPr>
            <a:spLocks noGrp="1" noChangeArrowheads="1"/>
          </p:cNvSpPr>
          <p:nvPr>
            <p:ph type="body" idx="1"/>
          </p:nvPr>
        </p:nvSpPr>
        <p:spPr>
          <a:xfrm>
            <a:off x="838200" y="1525120"/>
            <a:ext cx="5846379" cy="3932941"/>
          </a:xfrm>
        </p:spPr>
        <p:txBody>
          <a:bodyPr>
            <a:normAutofit fontScale="25000" lnSpcReduction="20000"/>
          </a:bodyPr>
          <a:lstStyle/>
          <a:p>
            <a:pPr marL="0" indent="0" eaLnBrk="1" hangingPunct="1">
              <a:lnSpc>
                <a:spcPct val="80000"/>
              </a:lnSpc>
              <a:buNone/>
            </a:pPr>
            <a:endParaRPr lang="en-US" altLang="en-US" sz="2800" dirty="0"/>
          </a:p>
          <a:p>
            <a:pPr eaLnBrk="1" hangingPunct="1">
              <a:lnSpc>
                <a:spcPct val="170000"/>
              </a:lnSpc>
            </a:pPr>
            <a:r>
              <a:rPr lang="en-US" altLang="en-US" sz="11200" dirty="0"/>
              <a:t>The One Health Concept</a:t>
            </a:r>
          </a:p>
          <a:p>
            <a:pPr eaLnBrk="1" hangingPunct="1">
              <a:lnSpc>
                <a:spcPct val="170000"/>
              </a:lnSpc>
            </a:pPr>
            <a:r>
              <a:rPr lang="en-US" altLang="en-US" sz="11200" dirty="0"/>
              <a:t>General Guidance</a:t>
            </a:r>
          </a:p>
          <a:p>
            <a:pPr eaLnBrk="1" hangingPunct="1">
              <a:lnSpc>
                <a:spcPct val="170000"/>
              </a:lnSpc>
            </a:pPr>
            <a:r>
              <a:rPr lang="en-US" altLang="en-US" sz="11200" dirty="0"/>
              <a:t>Therapy animals</a:t>
            </a:r>
          </a:p>
          <a:p>
            <a:pPr eaLnBrk="1" hangingPunct="1">
              <a:lnSpc>
                <a:spcPct val="170000"/>
              </a:lnSpc>
            </a:pPr>
            <a:r>
              <a:rPr lang="en-US" altLang="en-US" sz="11200" dirty="0"/>
              <a:t>Service animals</a:t>
            </a:r>
          </a:p>
          <a:p>
            <a:pPr eaLnBrk="1" hangingPunct="1">
              <a:lnSpc>
                <a:spcPct val="170000"/>
              </a:lnSpc>
            </a:pPr>
            <a:r>
              <a:rPr lang="en-US" altLang="en-US" sz="11200" dirty="0"/>
              <a:t>Resources</a:t>
            </a:r>
          </a:p>
          <a:p>
            <a:pPr eaLnBrk="1" hangingPunct="1">
              <a:lnSpc>
                <a:spcPct val="80000"/>
              </a:lnSpc>
            </a:pPr>
            <a:endParaRPr lang="en-US" altLang="en-US" sz="2800" dirty="0"/>
          </a:p>
          <a:p>
            <a:pPr eaLnBrk="1" hangingPunct="1">
              <a:lnSpc>
                <a:spcPct val="80000"/>
              </a:lnSpc>
              <a:buFont typeface="Wingdings" pitchFamily="2" charset="2"/>
              <a:buNone/>
            </a:pPr>
            <a:endParaRPr lang="en-US" altLang="en-US" sz="2800" dirty="0"/>
          </a:p>
          <a:p>
            <a:pPr lvl="1" eaLnBrk="1" hangingPunct="1">
              <a:lnSpc>
                <a:spcPct val="80000"/>
              </a:lnSpc>
              <a:buFont typeface="Wingdings" pitchFamily="2" charset="2"/>
              <a:buNone/>
            </a:pPr>
            <a:endParaRPr lang="en-US" altLang="en-US" sz="2400" dirty="0"/>
          </a:p>
          <a:p>
            <a:pPr lvl="1" eaLnBrk="1" hangingPunct="1">
              <a:lnSpc>
                <a:spcPct val="80000"/>
              </a:lnSpc>
            </a:pPr>
            <a:endParaRPr lang="en-US" altLang="en-US" sz="2400" dirty="0"/>
          </a:p>
          <a:p>
            <a:pPr eaLnBrk="1" hangingPunct="1">
              <a:lnSpc>
                <a:spcPct val="80000"/>
              </a:lnSpc>
              <a:buFont typeface="Wingdings" pitchFamily="2" charset="2"/>
              <a:buNone/>
            </a:pPr>
            <a:endParaRPr lang="en-US" altLang="en-US" sz="2800" dirty="0"/>
          </a:p>
          <a:p>
            <a:pPr lvl="1" eaLnBrk="1" hangingPunct="1">
              <a:lnSpc>
                <a:spcPct val="80000"/>
              </a:lnSpc>
              <a:buFont typeface="Wingdings" pitchFamily="2" charset="2"/>
              <a:buNone/>
            </a:pPr>
            <a:endParaRPr lang="en-US" altLang="en-US" sz="2200" dirty="0"/>
          </a:p>
          <a:p>
            <a:pPr lvl="1" eaLnBrk="1" hangingPunct="1">
              <a:lnSpc>
                <a:spcPct val="80000"/>
              </a:lnSpc>
              <a:buFont typeface="Wingdings" pitchFamily="2" charset="2"/>
              <a:buNone/>
            </a:pPr>
            <a:endParaRPr lang="en-US" altLang="en-US" sz="2200" dirty="0"/>
          </a:p>
          <a:p>
            <a:pPr eaLnBrk="1" hangingPunct="1">
              <a:lnSpc>
                <a:spcPct val="80000"/>
              </a:lnSpc>
              <a:buFont typeface="Wingdings" pitchFamily="2" charset="2"/>
              <a:buNone/>
            </a:pPr>
            <a:endParaRPr lang="en-US" altLang="en-US" sz="800" dirty="0"/>
          </a:p>
          <a:p>
            <a:pPr eaLnBrk="1" hangingPunct="1">
              <a:lnSpc>
                <a:spcPct val="80000"/>
              </a:lnSpc>
              <a:buFont typeface="Wingdings" pitchFamily="2" charset="2"/>
              <a:buNone/>
            </a:pPr>
            <a:endParaRPr lang="en-US" altLang="en-US" sz="800" dirty="0"/>
          </a:p>
          <a:p>
            <a:pPr eaLnBrk="1" hangingPunct="1">
              <a:lnSpc>
                <a:spcPct val="80000"/>
              </a:lnSpc>
              <a:buFont typeface="Wingdings" pitchFamily="2" charset="2"/>
              <a:buNone/>
            </a:pPr>
            <a:endParaRPr lang="en-US" altLang="en-US" sz="800" dirty="0"/>
          </a:p>
          <a:p>
            <a:pPr eaLnBrk="1" hangingPunct="1">
              <a:lnSpc>
                <a:spcPct val="80000"/>
              </a:lnSpc>
              <a:buFont typeface="Wingdings" pitchFamily="2" charset="2"/>
              <a:buNone/>
            </a:pPr>
            <a:endParaRPr lang="en-US" altLang="en-US" sz="800" dirty="0"/>
          </a:p>
          <a:p>
            <a:pPr lvl="1" eaLnBrk="1" hangingPunct="1">
              <a:lnSpc>
                <a:spcPct val="80000"/>
              </a:lnSpc>
              <a:buFont typeface="Wingdings" pitchFamily="2" charset="2"/>
              <a:buNone/>
            </a:pPr>
            <a:endParaRPr lang="en-US" altLang="en-US" sz="1300" dirty="0">
              <a:solidFill>
                <a:schemeClr val="hlink"/>
              </a:solidFill>
            </a:endParaRPr>
          </a:p>
          <a:p>
            <a:pPr eaLnBrk="1" hangingPunct="1">
              <a:lnSpc>
                <a:spcPct val="80000"/>
              </a:lnSpc>
              <a:buFont typeface="Wingdings" pitchFamily="2" charset="2"/>
              <a:buNone/>
            </a:pPr>
            <a:r>
              <a:rPr lang="en-US" altLang="en-US" sz="800" dirty="0"/>
              <a:t>	</a:t>
            </a:r>
            <a:r>
              <a:rPr lang="en-US" altLang="en-US" sz="800" dirty="0">
                <a:solidFill>
                  <a:schemeClr val="hlink"/>
                </a:solidFill>
              </a:rPr>
              <a:t>	</a:t>
            </a:r>
          </a:p>
        </p:txBody>
      </p:sp>
      <p:cxnSp>
        <p:nvCxnSpPr>
          <p:cNvPr id="4" name="Shape 99">
            <a:extLst>
              <a:ext uri="{FF2B5EF4-FFF2-40B4-BE49-F238E27FC236}">
                <a16:creationId xmlns:a16="http://schemas.microsoft.com/office/drawing/2014/main" id="{EB6E179E-4029-B446-9EDF-1D637F13D01B}"/>
              </a:ext>
            </a:extLst>
          </p:cNvPr>
          <p:cNvCxnSpPr>
            <a:cxnSpLocks/>
            <a:stCxn id="7170" idx="3"/>
          </p:cNvCxnSpPr>
          <p:nvPr/>
        </p:nvCxnSpPr>
        <p:spPr>
          <a:xfrm>
            <a:off x="3363884" y="1078544"/>
            <a:ext cx="8828116" cy="0"/>
          </a:xfrm>
          <a:prstGeom prst="straightConnector1">
            <a:avLst/>
          </a:prstGeom>
          <a:noFill/>
          <a:ln w="28575" cap="flat" cmpd="sng">
            <a:solidFill>
              <a:srgbClr val="980000"/>
            </a:solidFill>
            <a:prstDash val="solid"/>
            <a:round/>
            <a:headEnd type="none" w="lg" len="lg"/>
            <a:tailEnd type="none" w="lg" len="lg"/>
          </a:ln>
        </p:spPr>
      </p:cxnSp>
      <p:sp>
        <p:nvSpPr>
          <p:cNvPr id="3" name="AutoShape 4" descr="Image result for avma one heal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avma one heal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303226" y="5172954"/>
            <a:ext cx="872355"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Source: CDC</a:t>
            </a:r>
          </a:p>
        </p:txBody>
      </p:sp>
      <p:pic>
        <p:nvPicPr>
          <p:cNvPr id="6148" name="Picture 4" descr="image8pb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548" y="2130501"/>
            <a:ext cx="6131712" cy="304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38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738810" y="367481"/>
            <a:ext cx="8229600" cy="1143000"/>
          </a:xfrm>
        </p:spPr>
        <p:txBody>
          <a:bodyPr/>
          <a:lstStyle/>
          <a:p>
            <a:r>
              <a:rPr lang="en-US" altLang="en-US" dirty="0"/>
              <a:t>What is One Health?</a:t>
            </a:r>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6222124" y="938981"/>
            <a:ext cx="5846973" cy="6980"/>
          </a:xfrm>
          <a:prstGeom prst="straightConnector1">
            <a:avLst/>
          </a:prstGeom>
          <a:noFill/>
          <a:ln w="28575" cap="flat" cmpd="sng">
            <a:solidFill>
              <a:srgbClr val="980000"/>
            </a:solidFill>
            <a:prstDash val="solid"/>
            <a:round/>
            <a:headEnd type="none" w="lg" len="lg"/>
            <a:tailEnd type="none" w="lg" len="lg"/>
          </a:ln>
        </p:spPr>
      </p:cxnSp>
      <p:pic>
        <p:nvPicPr>
          <p:cNvPr id="15" name="Content Placeholder 5" descr="A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726342" y="1303283"/>
            <a:ext cx="6242068" cy="473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11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30318" y="374491"/>
            <a:ext cx="8597461" cy="1143000"/>
          </a:xfrm>
        </p:spPr>
        <p:txBody>
          <a:bodyPr>
            <a:normAutofit/>
          </a:bodyPr>
          <a:lstStyle/>
          <a:p>
            <a:r>
              <a:rPr lang="en-US" altLang="en-US" dirty="0"/>
              <a:t>General Guidance</a:t>
            </a:r>
          </a:p>
        </p:txBody>
      </p:sp>
      <p:sp>
        <p:nvSpPr>
          <p:cNvPr id="196611" name="Rectangle 3"/>
          <p:cNvSpPr>
            <a:spLocks noGrp="1" noChangeArrowheads="1"/>
          </p:cNvSpPr>
          <p:nvPr>
            <p:ph type="body" sz="half" idx="1"/>
          </p:nvPr>
        </p:nvSpPr>
        <p:spPr>
          <a:xfrm>
            <a:off x="917027" y="1414403"/>
            <a:ext cx="9730458" cy="2999335"/>
          </a:xfrm>
        </p:spPr>
        <p:txBody>
          <a:bodyPr>
            <a:noAutofit/>
          </a:bodyPr>
          <a:lstStyle/>
          <a:p>
            <a:pPr>
              <a:lnSpc>
                <a:spcPct val="100000"/>
              </a:lnSpc>
            </a:pPr>
            <a:r>
              <a:rPr lang="en-US" dirty="0"/>
              <a:t>Based on the limited information available to date, the risk of animals spreading COVID-19 to people is considered to be low</a:t>
            </a:r>
          </a:p>
          <a:p>
            <a:pPr>
              <a:lnSpc>
                <a:spcPct val="100000"/>
              </a:lnSpc>
            </a:pPr>
            <a:r>
              <a:rPr lang="en-US" dirty="0"/>
              <a:t>It appears that the virus that causes COVID-19 can spread from people to animals in some situations</a:t>
            </a:r>
          </a:p>
          <a:p>
            <a:pPr>
              <a:lnSpc>
                <a:spcPct val="100000"/>
              </a:lnSpc>
            </a:pPr>
            <a:r>
              <a:rPr lang="en-US" b="1" dirty="0"/>
              <a:t>There is no evidence that the virus can spread to people from the skin, fur, or hair of pets</a:t>
            </a:r>
            <a:r>
              <a:rPr lang="en-US" dirty="0"/>
              <a:t> </a:t>
            </a:r>
          </a:p>
          <a:p>
            <a:pPr marL="0" indent="0">
              <a:buNone/>
            </a:pPr>
            <a:r>
              <a:rPr lang="en-US" b="1" dirty="0"/>
              <a:t> </a:t>
            </a:r>
            <a:endParaRPr lang="en-US" dirty="0"/>
          </a:p>
          <a:p>
            <a:pPr marL="0" indent="0">
              <a:buNone/>
            </a:pPr>
            <a:endParaRPr lang="en-US"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a:off x="5810596" y="945991"/>
            <a:ext cx="6258501" cy="0"/>
          </a:xfrm>
          <a:prstGeom prst="straightConnector1">
            <a:avLst/>
          </a:prstGeom>
          <a:noFill/>
          <a:ln w="28575" cap="flat" cmpd="sng">
            <a:solidFill>
              <a:srgbClr val="980000"/>
            </a:solidFill>
            <a:prstDash val="solid"/>
            <a:round/>
            <a:headEnd type="none" w="lg" len="lg"/>
            <a:tailEnd type="none" w="lg" len="lg"/>
          </a:ln>
        </p:spPr>
      </p:cxnSp>
      <p:pic>
        <p:nvPicPr>
          <p:cNvPr id="1028" name="Picture 4" descr="Healthy Pets, Healthy People | C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482" y="4328277"/>
            <a:ext cx="4056228" cy="18253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469245" y="6153581"/>
            <a:ext cx="872355"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Source: CDC</a:t>
            </a:r>
          </a:p>
        </p:txBody>
      </p:sp>
    </p:spTree>
    <p:extLst>
      <p:ext uri="{BB962C8B-B14F-4D97-AF65-F5344CB8AC3E}">
        <p14:creationId xmlns:p14="http://schemas.microsoft.com/office/powerpoint/2010/main" val="88685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30318" y="374491"/>
            <a:ext cx="8597461" cy="1143000"/>
          </a:xfrm>
        </p:spPr>
        <p:txBody>
          <a:bodyPr>
            <a:normAutofit/>
          </a:bodyPr>
          <a:lstStyle/>
          <a:p>
            <a:r>
              <a:rPr lang="en-US" altLang="en-US" dirty="0"/>
              <a:t>General Guidance</a:t>
            </a:r>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a:off x="5810596" y="945991"/>
            <a:ext cx="6258501" cy="0"/>
          </a:xfrm>
          <a:prstGeom prst="straightConnector1">
            <a:avLst/>
          </a:prstGeom>
          <a:noFill/>
          <a:ln w="28575" cap="flat" cmpd="sng">
            <a:solidFill>
              <a:srgbClr val="980000"/>
            </a:solidFill>
            <a:prstDash val="solid"/>
            <a:round/>
            <a:headEnd type="none" w="lg" len="lg"/>
            <a:tailEnd type="none" w="lg" len="lg"/>
          </a:ln>
        </p:spPr>
      </p:cxnSp>
      <p:sp>
        <p:nvSpPr>
          <p:cNvPr id="12" name="TextBox 11"/>
          <p:cNvSpPr txBox="1"/>
          <p:nvPr/>
        </p:nvSpPr>
        <p:spPr>
          <a:xfrm>
            <a:off x="5469245" y="6153581"/>
            <a:ext cx="872355"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Source: CDC</a:t>
            </a:r>
          </a:p>
        </p:txBody>
      </p:sp>
      <p:sp>
        <p:nvSpPr>
          <p:cNvPr id="7" name="Rectangle 3"/>
          <p:cNvSpPr>
            <a:spLocks noGrp="1" noChangeArrowheads="1"/>
          </p:cNvSpPr>
          <p:nvPr>
            <p:ph type="body" sz="half" idx="1"/>
          </p:nvPr>
        </p:nvSpPr>
        <p:spPr>
          <a:xfrm>
            <a:off x="917574" y="1414463"/>
            <a:ext cx="10736869" cy="2220970"/>
          </a:xfrm>
        </p:spPr>
        <p:txBody>
          <a:bodyPr>
            <a:normAutofit fontScale="85000" lnSpcReduction="10000"/>
          </a:bodyPr>
          <a:lstStyle/>
          <a:p>
            <a:pPr>
              <a:lnSpc>
                <a:spcPct val="110000"/>
              </a:lnSpc>
            </a:pPr>
            <a:r>
              <a:rPr lang="en-US" sz="3000" dirty="0"/>
              <a:t>Consider local levels of COVID-19 transmission when evaluating the risk to yourself, your animal, and the people you might come into contact with</a:t>
            </a:r>
          </a:p>
          <a:p>
            <a:pPr>
              <a:lnSpc>
                <a:spcPct val="110000"/>
              </a:lnSpc>
            </a:pPr>
            <a:r>
              <a:rPr lang="en-US" sz="3000" dirty="0"/>
              <a:t>When deciding if it is safe to visit a household/facility, refer to CDC guidance </a:t>
            </a:r>
            <a:r>
              <a:rPr lang="en-US" sz="3000" i="1" dirty="0"/>
              <a:t>When You Can be Around Others After You Had or Likely Had COVID-19</a:t>
            </a:r>
            <a:endParaRPr lang="en-US" altLang="en-US" sz="3000" dirty="0"/>
          </a:p>
          <a:p>
            <a:pPr eaLnBrk="1" hangingPunct="1"/>
            <a:endParaRPr lang="en-US" alt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938" y="3269779"/>
            <a:ext cx="3530139" cy="3343428"/>
          </a:xfrm>
          <a:prstGeom prst="rect">
            <a:avLst/>
          </a:prstGeom>
        </p:spPr>
      </p:pic>
    </p:spTree>
    <p:extLst>
      <p:ext uri="{BB962C8B-B14F-4D97-AF65-F5344CB8AC3E}">
        <p14:creationId xmlns:p14="http://schemas.microsoft.com/office/powerpoint/2010/main" val="406440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30318" y="374491"/>
            <a:ext cx="8597461" cy="1143000"/>
          </a:xfrm>
        </p:spPr>
        <p:txBody>
          <a:bodyPr>
            <a:normAutofit/>
          </a:bodyPr>
          <a:lstStyle/>
          <a:p>
            <a:r>
              <a:rPr lang="en-US" altLang="en-US" dirty="0"/>
              <a:t>General Guidance</a:t>
            </a:r>
          </a:p>
        </p:txBody>
      </p:sp>
      <p:sp>
        <p:nvSpPr>
          <p:cNvPr id="196611" name="Rectangle 3"/>
          <p:cNvSpPr>
            <a:spLocks noGrp="1" noChangeArrowheads="1"/>
          </p:cNvSpPr>
          <p:nvPr>
            <p:ph type="body" sz="half" idx="1"/>
          </p:nvPr>
        </p:nvSpPr>
        <p:spPr>
          <a:xfrm>
            <a:off x="830318" y="1468109"/>
            <a:ext cx="10923878" cy="2578647"/>
          </a:xfrm>
        </p:spPr>
        <p:txBody>
          <a:bodyPr>
            <a:noAutofit/>
          </a:bodyPr>
          <a:lstStyle/>
          <a:p>
            <a:pPr>
              <a:lnSpc>
                <a:spcPct val="100000"/>
              </a:lnSpc>
            </a:pPr>
            <a:r>
              <a:rPr lang="en-US" dirty="0"/>
              <a:t>Do not wipe or bathe therapy or service animals with chemical disinfectants, alcohol, hydrogen peroxide, or other products, such as hand sanitizer, counter-cleaning wipes, or other industrial or surface cleaners </a:t>
            </a:r>
          </a:p>
          <a:p>
            <a:pPr>
              <a:lnSpc>
                <a:spcPct val="100000"/>
              </a:lnSpc>
            </a:pPr>
            <a:r>
              <a:rPr lang="en-US" dirty="0"/>
              <a:t>Do not put masks on therapy or service animals</a:t>
            </a:r>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a:off x="5810596" y="945991"/>
            <a:ext cx="6258501" cy="0"/>
          </a:xfrm>
          <a:prstGeom prst="straightConnector1">
            <a:avLst/>
          </a:prstGeom>
          <a:noFill/>
          <a:ln w="28575" cap="flat" cmpd="sng">
            <a:solidFill>
              <a:srgbClr val="980000"/>
            </a:solidFill>
            <a:prstDash val="solid"/>
            <a:round/>
            <a:headEnd type="none" w="lg" len="lg"/>
            <a:tailEnd type="none" w="lg" len="lg"/>
          </a:ln>
        </p:spPr>
      </p:cxnSp>
      <p:sp>
        <p:nvSpPr>
          <p:cNvPr id="7" name="TextBox 6"/>
          <p:cNvSpPr txBox="1"/>
          <p:nvPr/>
        </p:nvSpPr>
        <p:spPr>
          <a:xfrm>
            <a:off x="2727828" y="6481787"/>
            <a:ext cx="872355"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Source: CDC</a:t>
            </a:r>
          </a:p>
        </p:txBody>
      </p:sp>
      <p:pic>
        <p:nvPicPr>
          <p:cNvPr id="8" name="Picture 2" descr="Household Cleaning &amp; Sanitizing | Water, Sanitation, &amp; Hygiene-related  Emergencies &amp; and Outbreaks | Healthy Water | C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941" y="3936546"/>
            <a:ext cx="4478130" cy="235101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2426028" y="4143051"/>
            <a:ext cx="1567739" cy="20482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167" y="3813828"/>
            <a:ext cx="2168512" cy="2758628"/>
          </a:xfrm>
          <a:prstGeom prst="rect">
            <a:avLst/>
          </a:prstGeom>
        </p:spPr>
      </p:pic>
      <p:sp>
        <p:nvSpPr>
          <p:cNvPr id="19" name="Flowchart: Connector 18"/>
          <p:cNvSpPr/>
          <p:nvPr/>
        </p:nvSpPr>
        <p:spPr>
          <a:xfrm>
            <a:off x="5810596" y="3843405"/>
            <a:ext cx="2559032" cy="259042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941564" y="3897927"/>
            <a:ext cx="2559032" cy="259042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368868" y="4114510"/>
            <a:ext cx="1567739" cy="20482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69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30318" y="374491"/>
            <a:ext cx="8597461" cy="1143000"/>
          </a:xfrm>
        </p:spPr>
        <p:txBody>
          <a:bodyPr>
            <a:normAutofit/>
          </a:bodyPr>
          <a:lstStyle/>
          <a:p>
            <a:r>
              <a:rPr lang="en-US" altLang="en-US" dirty="0"/>
              <a:t>General Guidance</a:t>
            </a:r>
          </a:p>
        </p:txBody>
      </p:sp>
      <p:sp>
        <p:nvSpPr>
          <p:cNvPr id="196611" name="Rectangle 3"/>
          <p:cNvSpPr>
            <a:spLocks noGrp="1" noChangeArrowheads="1"/>
          </p:cNvSpPr>
          <p:nvPr>
            <p:ph type="body" sz="half" idx="1"/>
          </p:nvPr>
        </p:nvSpPr>
        <p:spPr>
          <a:xfrm>
            <a:off x="830318" y="1938306"/>
            <a:ext cx="10485382" cy="4216253"/>
          </a:xfrm>
        </p:spPr>
        <p:txBody>
          <a:bodyPr>
            <a:noAutofit/>
          </a:bodyPr>
          <a:lstStyle/>
          <a:p>
            <a:pPr>
              <a:lnSpc>
                <a:spcPct val="100000"/>
              </a:lnSpc>
            </a:pPr>
            <a:r>
              <a:rPr lang="en-US" dirty="0"/>
              <a:t>Disinfect items such as toys, collars, leashes, harnesses, therapy vests and scarves, and food/water bowls frequently</a:t>
            </a:r>
          </a:p>
          <a:p>
            <a:pPr>
              <a:lnSpc>
                <a:spcPct val="100000"/>
              </a:lnSpc>
            </a:pPr>
            <a:r>
              <a:rPr lang="en-US" dirty="0"/>
              <a:t>Before and after every contact, the handler and anyone having contact with the animal should wash their hands</a:t>
            </a:r>
          </a:p>
          <a:p>
            <a:pPr>
              <a:lnSpc>
                <a:spcPct val="100000"/>
              </a:lnSpc>
            </a:pPr>
            <a:r>
              <a:rPr lang="en-US" dirty="0"/>
              <a:t>Encourage people to talk to a veterinarian​ if they have questions regarding the health of their animal</a:t>
            </a:r>
          </a:p>
          <a:p>
            <a:endParaRPr lang="en-US"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a:off x="5810596" y="945991"/>
            <a:ext cx="625850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32697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Guidance for Service and Therapy Animals</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248819"/>
            <a:ext cx="4803372" cy="994949"/>
          </a:xfrm>
        </p:spPr>
        <p:txBody>
          <a:bodyPr>
            <a:noAutofit/>
          </a:bodyPr>
          <a:lstStyle/>
          <a:p>
            <a:pPr eaLnBrk="1" hangingPunct="1"/>
            <a:r>
              <a:rPr lang="en-US" altLang="en-US" dirty="0"/>
              <a:t>Therapy Animals</a:t>
            </a:r>
          </a:p>
        </p:txBody>
      </p:sp>
      <p:sp>
        <p:nvSpPr>
          <p:cNvPr id="14339" name="Rectangle 3"/>
          <p:cNvSpPr>
            <a:spLocks noGrp="1" noChangeArrowheads="1"/>
          </p:cNvSpPr>
          <p:nvPr>
            <p:ph type="body" idx="1"/>
          </p:nvPr>
        </p:nvSpPr>
        <p:spPr>
          <a:xfrm>
            <a:off x="838200" y="1979773"/>
            <a:ext cx="11027980" cy="2409347"/>
          </a:xfrm>
        </p:spPr>
        <p:txBody>
          <a:bodyPr>
            <a:normAutofit fontScale="92500" lnSpcReduction="20000"/>
          </a:bodyPr>
          <a:lstStyle/>
          <a:p>
            <a:pPr>
              <a:lnSpc>
                <a:spcPct val="110000"/>
              </a:lnSpc>
            </a:pPr>
            <a:r>
              <a:rPr lang="en-US" sz="3000" dirty="0"/>
              <a:t>Do not take therapy animals to visits if the animal is sick or has tested positive for the virus that causes COVID-19</a:t>
            </a:r>
          </a:p>
          <a:p>
            <a:pPr>
              <a:lnSpc>
                <a:spcPct val="110000"/>
              </a:lnSpc>
            </a:pPr>
            <a:r>
              <a:rPr lang="en-US" sz="3000" dirty="0"/>
              <a:t>When possible, keep animals at least 6 feet away from people and animals not participating in the visit </a:t>
            </a:r>
          </a:p>
          <a:p>
            <a:pPr>
              <a:lnSpc>
                <a:spcPct val="110000"/>
              </a:lnSpc>
            </a:pPr>
            <a:r>
              <a:rPr lang="en-US" sz="3000" dirty="0"/>
              <a:t>Handlers and participants should wear a mask during the visit</a:t>
            </a:r>
          </a:p>
          <a:p>
            <a:pPr marL="0" indent="0">
              <a:buNone/>
            </a:pPr>
            <a:endParaRPr lang="en-US" dirty="0"/>
          </a:p>
          <a:p>
            <a:pPr marL="0" indent="0">
              <a:buNone/>
            </a:pPr>
            <a:endParaRPr lang="en-US" dirty="0"/>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endParaRPr lang="en-US" altLang="en-US" dirty="0"/>
          </a:p>
        </p:txBody>
      </p:sp>
      <p:cxnSp>
        <p:nvCxnSpPr>
          <p:cNvPr id="4" name="Shape 99">
            <a:extLst>
              <a:ext uri="{FF2B5EF4-FFF2-40B4-BE49-F238E27FC236}">
                <a16:creationId xmlns:a16="http://schemas.microsoft.com/office/drawing/2014/main" id="{EB6E179E-4029-B446-9EDF-1D637F13D01B}"/>
              </a:ext>
            </a:extLst>
          </p:cNvPr>
          <p:cNvCxnSpPr>
            <a:cxnSpLocks/>
            <a:stCxn id="14338" idx="3"/>
          </p:cNvCxnSpPr>
          <p:nvPr/>
        </p:nvCxnSpPr>
        <p:spPr>
          <a:xfrm>
            <a:off x="5641572" y="746294"/>
            <a:ext cx="6550428" cy="0"/>
          </a:xfrm>
          <a:prstGeom prst="straightConnector1">
            <a:avLst/>
          </a:prstGeom>
          <a:noFill/>
          <a:ln w="28575" cap="flat" cmpd="sng">
            <a:solidFill>
              <a:srgbClr val="980000"/>
            </a:solidFill>
            <a:prstDash val="solid"/>
            <a:round/>
            <a:headEnd type="none" w="lg" len="lg"/>
            <a:tailEnd type="none" w="lg" len="lg"/>
          </a:ln>
        </p:spPr>
      </p:cxnSp>
      <p:sp>
        <p:nvSpPr>
          <p:cNvPr id="5" name="AutoShape 4" descr="Animals in Schools and Daycares | Healthy Pets, Healthy People | CD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347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199" y="248819"/>
            <a:ext cx="4831081" cy="994949"/>
          </a:xfrm>
        </p:spPr>
        <p:txBody>
          <a:bodyPr>
            <a:noAutofit/>
          </a:bodyPr>
          <a:lstStyle/>
          <a:p>
            <a:pPr eaLnBrk="1" hangingPunct="1"/>
            <a:r>
              <a:rPr lang="en-US" altLang="en-US" dirty="0"/>
              <a:t>Therapy Animals</a:t>
            </a:r>
          </a:p>
        </p:txBody>
      </p:sp>
      <p:sp>
        <p:nvSpPr>
          <p:cNvPr id="14339" name="Rectangle 3"/>
          <p:cNvSpPr>
            <a:spLocks noGrp="1" noChangeArrowheads="1"/>
          </p:cNvSpPr>
          <p:nvPr>
            <p:ph type="body" idx="1"/>
          </p:nvPr>
        </p:nvSpPr>
        <p:spPr>
          <a:xfrm>
            <a:off x="838199" y="1741243"/>
            <a:ext cx="11027980" cy="2953356"/>
          </a:xfrm>
        </p:spPr>
        <p:txBody>
          <a:bodyPr>
            <a:normAutofit/>
          </a:bodyPr>
          <a:lstStyle/>
          <a:p>
            <a:pPr>
              <a:lnSpc>
                <a:spcPct val="100000"/>
              </a:lnSpc>
            </a:pPr>
            <a:r>
              <a:rPr lang="en-US" dirty="0"/>
              <a:t>​People with symptoms of COVID-19 should not touch, be close to, or interact with therapy animals. If someone was sick with COVID-19, they should wait until they fully recover to interact with therapy animals</a:t>
            </a:r>
          </a:p>
          <a:p>
            <a:pPr>
              <a:lnSpc>
                <a:spcPct val="100000"/>
              </a:lnSpc>
            </a:pPr>
            <a:r>
              <a:rPr lang="en-US" dirty="0"/>
              <a:t>Do not use items that multiple people handle, particularly if items are brought to multiple facilities between therapy visits (for example, leashes, harnesses, toys, or blankets) </a:t>
            </a:r>
            <a:endParaRPr lang="en-US" altLang="en-US" dirty="0"/>
          </a:p>
          <a:p>
            <a:pPr eaLnBrk="1" hangingPunct="1">
              <a:buFont typeface="Wingdings" pitchFamily="2" charset="2"/>
              <a:buNone/>
            </a:pPr>
            <a:endParaRPr lang="en-US" altLang="en-US" dirty="0"/>
          </a:p>
          <a:p>
            <a:pPr eaLnBrk="1" hangingPunct="1"/>
            <a:endParaRPr lang="en-US" altLang="en-US" dirty="0"/>
          </a:p>
        </p:txBody>
      </p:sp>
      <p:cxnSp>
        <p:nvCxnSpPr>
          <p:cNvPr id="4" name="Shape 99">
            <a:extLst>
              <a:ext uri="{FF2B5EF4-FFF2-40B4-BE49-F238E27FC236}">
                <a16:creationId xmlns:a16="http://schemas.microsoft.com/office/drawing/2014/main" id="{EB6E179E-4029-B446-9EDF-1D637F13D01B}"/>
              </a:ext>
            </a:extLst>
          </p:cNvPr>
          <p:cNvCxnSpPr>
            <a:cxnSpLocks/>
            <a:stCxn id="14338" idx="3"/>
          </p:cNvCxnSpPr>
          <p:nvPr/>
        </p:nvCxnSpPr>
        <p:spPr>
          <a:xfrm>
            <a:off x="5669280" y="746294"/>
            <a:ext cx="639981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34371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199" y="248819"/>
            <a:ext cx="4733170" cy="994949"/>
          </a:xfrm>
        </p:spPr>
        <p:txBody>
          <a:bodyPr>
            <a:noAutofit/>
          </a:bodyPr>
          <a:lstStyle/>
          <a:p>
            <a:pPr eaLnBrk="1" hangingPunct="1"/>
            <a:r>
              <a:rPr lang="en-US" altLang="en-US" dirty="0"/>
              <a:t>Therapy Animals</a:t>
            </a:r>
          </a:p>
        </p:txBody>
      </p:sp>
      <p:sp>
        <p:nvSpPr>
          <p:cNvPr id="14339" name="Rectangle 3"/>
          <p:cNvSpPr>
            <a:spLocks noGrp="1" noChangeArrowheads="1"/>
          </p:cNvSpPr>
          <p:nvPr>
            <p:ph type="body" idx="1"/>
          </p:nvPr>
        </p:nvSpPr>
        <p:spPr>
          <a:xfrm>
            <a:off x="838199" y="1512652"/>
            <a:ext cx="11027980" cy="2406527"/>
          </a:xfrm>
        </p:spPr>
        <p:txBody>
          <a:bodyPr>
            <a:normAutofit/>
          </a:bodyPr>
          <a:lstStyle/>
          <a:p>
            <a:pPr>
              <a:lnSpc>
                <a:spcPct val="100000"/>
              </a:lnSpc>
            </a:pPr>
            <a:r>
              <a:rPr lang="en-US" dirty="0"/>
              <a:t>Do not let other people handle items that go into the animal’s mouth, such as toys and treats</a:t>
            </a:r>
          </a:p>
          <a:p>
            <a:pPr>
              <a:lnSpc>
                <a:spcPct val="100000"/>
              </a:lnSpc>
            </a:pPr>
            <a:r>
              <a:rPr lang="en-US" dirty="0"/>
              <a:t>Do not allow therapy animals to lick or give ‘kisses’</a:t>
            </a:r>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endParaRPr lang="en-US" altLang="en-US" dirty="0"/>
          </a:p>
        </p:txBody>
      </p:sp>
      <p:cxnSp>
        <p:nvCxnSpPr>
          <p:cNvPr id="4" name="Shape 99">
            <a:extLst>
              <a:ext uri="{FF2B5EF4-FFF2-40B4-BE49-F238E27FC236}">
                <a16:creationId xmlns:a16="http://schemas.microsoft.com/office/drawing/2014/main" id="{EB6E179E-4029-B446-9EDF-1D637F13D01B}"/>
              </a:ext>
            </a:extLst>
          </p:cNvPr>
          <p:cNvCxnSpPr>
            <a:cxnSpLocks/>
            <a:stCxn id="14338" idx="3"/>
          </p:cNvCxnSpPr>
          <p:nvPr/>
        </p:nvCxnSpPr>
        <p:spPr>
          <a:xfrm>
            <a:off x="5571369" y="746294"/>
            <a:ext cx="6497728" cy="0"/>
          </a:xfrm>
          <a:prstGeom prst="straightConnector1">
            <a:avLst/>
          </a:prstGeom>
          <a:noFill/>
          <a:ln w="28575" cap="flat" cmpd="sng">
            <a:solidFill>
              <a:srgbClr val="980000"/>
            </a:solidFill>
            <a:prstDash val="solid"/>
            <a:round/>
            <a:headEnd type="none" w="lg" len="lg"/>
            <a:tailEnd type="none" w="lg" len="lg"/>
          </a:ln>
        </p:spPr>
      </p:cxnSp>
      <p:sp>
        <p:nvSpPr>
          <p:cNvPr id="7" name="TextBox 6"/>
          <p:cNvSpPr txBox="1"/>
          <p:nvPr/>
        </p:nvSpPr>
        <p:spPr>
          <a:xfrm>
            <a:off x="5571369" y="6289389"/>
            <a:ext cx="872355"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Source: CDC</a:t>
            </a:r>
          </a:p>
        </p:txBody>
      </p:sp>
      <p:pic>
        <p:nvPicPr>
          <p:cNvPr id="5124" name="Picture 4" descr="image of a dog licking a young woman's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80" y="3116505"/>
            <a:ext cx="4198996" cy="319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8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248819"/>
            <a:ext cx="4548448" cy="994949"/>
          </a:xfrm>
        </p:spPr>
        <p:txBody>
          <a:bodyPr>
            <a:normAutofit/>
          </a:bodyPr>
          <a:lstStyle/>
          <a:p>
            <a:pPr eaLnBrk="1" hangingPunct="1"/>
            <a:r>
              <a:rPr lang="en-US" altLang="en-US" dirty="0"/>
              <a:t>Service Animals</a:t>
            </a:r>
          </a:p>
        </p:txBody>
      </p:sp>
      <p:sp>
        <p:nvSpPr>
          <p:cNvPr id="14339" name="Rectangle 3"/>
          <p:cNvSpPr>
            <a:spLocks noGrp="1" noChangeArrowheads="1"/>
          </p:cNvSpPr>
          <p:nvPr>
            <p:ph type="body" idx="1"/>
          </p:nvPr>
        </p:nvSpPr>
        <p:spPr>
          <a:xfrm>
            <a:off x="760613" y="1741243"/>
            <a:ext cx="11230897" cy="3828284"/>
          </a:xfrm>
        </p:spPr>
        <p:txBody>
          <a:bodyPr>
            <a:normAutofit/>
          </a:bodyPr>
          <a:lstStyle/>
          <a:p>
            <a:pPr>
              <a:lnSpc>
                <a:spcPct val="100000"/>
              </a:lnSpc>
            </a:pPr>
            <a:r>
              <a:rPr lang="en-US" dirty="0"/>
              <a:t>A service animal is any animal trained to do work or perform tasks for the benefit of a person with a disability </a:t>
            </a:r>
          </a:p>
          <a:p>
            <a:pPr>
              <a:lnSpc>
                <a:spcPct val="100000"/>
              </a:lnSpc>
            </a:pPr>
            <a:r>
              <a:rPr lang="en-US" dirty="0"/>
              <a:t>A service animal is not considered a pet but rather an animal trained to provide assistance to a person because of a disability </a:t>
            </a:r>
          </a:p>
          <a:p>
            <a:pPr>
              <a:lnSpc>
                <a:spcPct val="100000"/>
              </a:lnSpc>
            </a:pPr>
            <a:r>
              <a:rPr lang="en-US" dirty="0"/>
              <a:t>Title III of the Americans with Disabilities Act of 1990 mandates that people with disabilities accompanied by service animals be allowed access with their service animals to places of public accommodation, including health care facilities</a:t>
            </a:r>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endParaRPr lang="en-US" altLang="en-US" dirty="0"/>
          </a:p>
        </p:txBody>
      </p:sp>
      <p:cxnSp>
        <p:nvCxnSpPr>
          <p:cNvPr id="4" name="Shape 99">
            <a:extLst>
              <a:ext uri="{FF2B5EF4-FFF2-40B4-BE49-F238E27FC236}">
                <a16:creationId xmlns:a16="http://schemas.microsoft.com/office/drawing/2014/main" id="{EB6E179E-4029-B446-9EDF-1D637F13D01B}"/>
              </a:ext>
            </a:extLst>
          </p:cNvPr>
          <p:cNvCxnSpPr>
            <a:cxnSpLocks/>
            <a:stCxn id="14338" idx="3"/>
          </p:cNvCxnSpPr>
          <p:nvPr/>
        </p:nvCxnSpPr>
        <p:spPr>
          <a:xfrm>
            <a:off x="5386648" y="746294"/>
            <a:ext cx="6682449"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439164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248819"/>
            <a:ext cx="4548448" cy="994949"/>
          </a:xfrm>
        </p:spPr>
        <p:txBody>
          <a:bodyPr>
            <a:normAutofit/>
          </a:bodyPr>
          <a:lstStyle/>
          <a:p>
            <a:pPr eaLnBrk="1" hangingPunct="1"/>
            <a:r>
              <a:rPr lang="en-US" altLang="en-US" dirty="0"/>
              <a:t>Service Animals</a:t>
            </a:r>
          </a:p>
        </p:txBody>
      </p:sp>
      <p:sp>
        <p:nvSpPr>
          <p:cNvPr id="14339" name="Rectangle 3"/>
          <p:cNvSpPr>
            <a:spLocks noGrp="1" noChangeArrowheads="1"/>
          </p:cNvSpPr>
          <p:nvPr>
            <p:ph type="body" idx="1"/>
          </p:nvPr>
        </p:nvSpPr>
        <p:spPr>
          <a:xfrm>
            <a:off x="760613" y="1741243"/>
            <a:ext cx="11230897" cy="3828284"/>
          </a:xfrm>
        </p:spPr>
        <p:txBody>
          <a:bodyPr>
            <a:normAutofit/>
          </a:bodyPr>
          <a:lstStyle/>
          <a:p>
            <a:r>
              <a:rPr lang="en-US" dirty="0"/>
              <a:t>Service animals should not be excluded from such areas unless a patient’s situation or a particular animal poses risk that cannot be mitigated through reasonable measures </a:t>
            </a:r>
          </a:p>
          <a:p>
            <a:r>
              <a:rPr lang="en-US" dirty="0"/>
              <a:t>If health care personnel, visitors, and patients are permitted to enter care areas (e.g., inpatient rooms and public areas) without taking additional precautions to prevent transmission of infectious agents (e.g., putting on gloves, gowns, or masks), a clean, healthy, well-behaved service animal should be allowed access with its handler</a:t>
            </a:r>
            <a:endParaRPr lang="en-US" altLang="en-US" dirty="0"/>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endParaRPr lang="en-US" altLang="en-US" dirty="0"/>
          </a:p>
        </p:txBody>
      </p:sp>
      <p:cxnSp>
        <p:nvCxnSpPr>
          <p:cNvPr id="4" name="Shape 99">
            <a:extLst>
              <a:ext uri="{FF2B5EF4-FFF2-40B4-BE49-F238E27FC236}">
                <a16:creationId xmlns:a16="http://schemas.microsoft.com/office/drawing/2014/main" id="{EB6E179E-4029-B446-9EDF-1D637F13D01B}"/>
              </a:ext>
            </a:extLst>
          </p:cNvPr>
          <p:cNvCxnSpPr>
            <a:cxnSpLocks/>
            <a:stCxn id="14338" idx="3"/>
          </p:cNvCxnSpPr>
          <p:nvPr/>
        </p:nvCxnSpPr>
        <p:spPr>
          <a:xfrm>
            <a:off x="5386648" y="746294"/>
            <a:ext cx="6682449"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133858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248819"/>
            <a:ext cx="4548448" cy="994949"/>
          </a:xfrm>
        </p:spPr>
        <p:txBody>
          <a:bodyPr>
            <a:normAutofit/>
          </a:bodyPr>
          <a:lstStyle/>
          <a:p>
            <a:pPr eaLnBrk="1" hangingPunct="1"/>
            <a:r>
              <a:rPr lang="en-US" altLang="en-US" dirty="0"/>
              <a:t>Service Animals</a:t>
            </a:r>
          </a:p>
        </p:txBody>
      </p:sp>
      <p:sp>
        <p:nvSpPr>
          <p:cNvPr id="14339" name="Rectangle 3"/>
          <p:cNvSpPr>
            <a:spLocks noGrp="1" noChangeArrowheads="1"/>
          </p:cNvSpPr>
          <p:nvPr>
            <p:ph type="body" idx="1"/>
          </p:nvPr>
        </p:nvSpPr>
        <p:spPr>
          <a:xfrm>
            <a:off x="716279" y="1458610"/>
            <a:ext cx="11230897" cy="4127543"/>
          </a:xfrm>
        </p:spPr>
        <p:txBody>
          <a:bodyPr>
            <a:normAutofit/>
          </a:bodyPr>
          <a:lstStyle/>
          <a:p>
            <a:r>
              <a:rPr lang="en-US" dirty="0"/>
              <a:t>Standard cleaning procedures are sufficient following occupation of an area by a service animal. Cleanup of animal urine, feces, or other body substances can be accomplished with blood/body substance procedures as outlined in the Centers for Disease Control and Prevention guidelines</a:t>
            </a:r>
          </a:p>
          <a:p>
            <a:r>
              <a:rPr lang="en-US" altLang="en-US" dirty="0">
                <a:solidFill>
                  <a:srgbClr val="000000"/>
                </a:solidFill>
              </a:rPr>
              <a:t>Guidelines for environmental infection control in health-care facilities: recommendations of CDC and the Healthcare Infection Control Practices Advisory Committee (HICPAC). </a:t>
            </a:r>
            <a:r>
              <a:rPr lang="en-US" altLang="en-US" i="1" dirty="0">
                <a:solidFill>
                  <a:srgbClr val="000000"/>
                </a:solidFill>
              </a:rPr>
              <a:t>MMWR</a:t>
            </a:r>
            <a:r>
              <a:rPr lang="en-US" altLang="en-US" dirty="0">
                <a:solidFill>
                  <a:srgbClr val="000000"/>
                </a:solidFill>
              </a:rPr>
              <a:t> 2003; 52 (No. RR-10): 1–48. </a:t>
            </a:r>
            <a:r>
              <a:rPr lang="en-US" altLang="en-US" dirty="0">
                <a:solidFill>
                  <a:srgbClr val="075290"/>
                </a:solidFill>
                <a:hlinkClick r:id="rId3"/>
              </a:rPr>
              <a:t>https://www.cdc.gov/hicpac/pdf/guidelines/eic_in_HCF_03.pdf pdf icon[PDF-5M]</a:t>
            </a:r>
            <a:endParaRPr lang="en-US" dirty="0"/>
          </a:p>
          <a:p>
            <a:endParaRPr lang="en-US" dirty="0"/>
          </a:p>
          <a:p>
            <a:endParaRPr lang="en-US" altLang="en-US" dirty="0"/>
          </a:p>
          <a:p>
            <a:pPr eaLnBrk="1" hangingPunct="1">
              <a:buFont typeface="Wingdings" pitchFamily="2" charset="2"/>
              <a:buNone/>
            </a:pPr>
            <a:endParaRPr lang="en-US" altLang="en-US" dirty="0"/>
          </a:p>
          <a:p>
            <a:pPr eaLnBrk="1" hangingPunct="1"/>
            <a:endParaRPr lang="en-US" altLang="en-US" dirty="0"/>
          </a:p>
        </p:txBody>
      </p:sp>
      <p:cxnSp>
        <p:nvCxnSpPr>
          <p:cNvPr id="4" name="Shape 99">
            <a:extLst>
              <a:ext uri="{FF2B5EF4-FFF2-40B4-BE49-F238E27FC236}">
                <a16:creationId xmlns:a16="http://schemas.microsoft.com/office/drawing/2014/main" id="{EB6E179E-4029-B446-9EDF-1D637F13D01B}"/>
              </a:ext>
            </a:extLst>
          </p:cNvPr>
          <p:cNvCxnSpPr>
            <a:cxnSpLocks/>
            <a:stCxn id="14338" idx="3"/>
          </p:cNvCxnSpPr>
          <p:nvPr/>
        </p:nvCxnSpPr>
        <p:spPr>
          <a:xfrm>
            <a:off x="5386648" y="746294"/>
            <a:ext cx="6682449"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982414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248819"/>
            <a:ext cx="4548448" cy="994949"/>
          </a:xfrm>
        </p:spPr>
        <p:txBody>
          <a:bodyPr>
            <a:normAutofit/>
          </a:bodyPr>
          <a:lstStyle/>
          <a:p>
            <a:pPr eaLnBrk="1" hangingPunct="1"/>
            <a:r>
              <a:rPr lang="en-US" altLang="en-US" dirty="0"/>
              <a:t>Service Animals</a:t>
            </a:r>
          </a:p>
        </p:txBody>
      </p:sp>
      <p:sp>
        <p:nvSpPr>
          <p:cNvPr id="14339" name="Rectangle 3"/>
          <p:cNvSpPr>
            <a:spLocks noGrp="1" noChangeArrowheads="1"/>
          </p:cNvSpPr>
          <p:nvPr>
            <p:ph type="body" idx="1"/>
          </p:nvPr>
        </p:nvSpPr>
        <p:spPr>
          <a:xfrm>
            <a:off x="760613" y="1741243"/>
            <a:ext cx="11230897" cy="3828284"/>
          </a:xfrm>
        </p:spPr>
        <p:txBody>
          <a:bodyPr>
            <a:normAutofit/>
          </a:bodyPr>
          <a:lstStyle/>
          <a:p>
            <a:pPr>
              <a:lnSpc>
                <a:spcPct val="100000"/>
              </a:lnSpc>
            </a:pPr>
            <a:r>
              <a:rPr lang="en-US" dirty="0"/>
              <a:t>If a service animal is sick, call a veterinarian, and do not go out in public with the animal </a:t>
            </a:r>
          </a:p>
          <a:p>
            <a:pPr>
              <a:lnSpc>
                <a:spcPct val="100000"/>
              </a:lnSpc>
            </a:pPr>
            <a:r>
              <a:rPr lang="en-US" dirty="0"/>
              <a:t>Both the handler and animal should stay at least 6 feet away from others</a:t>
            </a:r>
          </a:p>
          <a:p>
            <a:pPr>
              <a:lnSpc>
                <a:spcPct val="100000"/>
              </a:lnSpc>
            </a:pPr>
            <a:r>
              <a:rPr lang="en-US" dirty="0"/>
              <a:t>Avoid settings in which people are infected with COVID-19 or facilities where you can’t prevent interactions with people who may have COVID-19</a:t>
            </a:r>
          </a:p>
          <a:p>
            <a:pPr>
              <a:lnSpc>
                <a:spcPct val="100000"/>
              </a:lnSpc>
            </a:pPr>
            <a:r>
              <a:rPr lang="en-US" dirty="0"/>
              <a:t>If contact cannot be avoided, sick persons should wear a mask when around the animal</a:t>
            </a:r>
          </a:p>
          <a:p>
            <a:pPr marL="0" indent="0">
              <a:lnSpc>
                <a:spcPct val="100000"/>
              </a:lnSpc>
              <a:buNone/>
            </a:pPr>
            <a:endParaRPr lang="en-US" dirty="0"/>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endParaRPr lang="en-US" altLang="en-US" dirty="0"/>
          </a:p>
        </p:txBody>
      </p:sp>
      <p:cxnSp>
        <p:nvCxnSpPr>
          <p:cNvPr id="4" name="Shape 99">
            <a:extLst>
              <a:ext uri="{FF2B5EF4-FFF2-40B4-BE49-F238E27FC236}">
                <a16:creationId xmlns:a16="http://schemas.microsoft.com/office/drawing/2014/main" id="{EB6E179E-4029-B446-9EDF-1D637F13D01B}"/>
              </a:ext>
            </a:extLst>
          </p:cNvPr>
          <p:cNvCxnSpPr>
            <a:cxnSpLocks/>
            <a:stCxn id="14338" idx="3"/>
          </p:cNvCxnSpPr>
          <p:nvPr/>
        </p:nvCxnSpPr>
        <p:spPr>
          <a:xfrm>
            <a:off x="5386648" y="746294"/>
            <a:ext cx="6682449"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121903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248819"/>
            <a:ext cx="3013364" cy="994949"/>
          </a:xfrm>
        </p:spPr>
        <p:txBody>
          <a:bodyPr>
            <a:normAutofit/>
          </a:bodyPr>
          <a:lstStyle/>
          <a:p>
            <a:pPr eaLnBrk="1" hangingPunct="1"/>
            <a:r>
              <a:rPr lang="en-US" altLang="en-US" dirty="0"/>
              <a:t>Resources</a:t>
            </a:r>
          </a:p>
        </p:txBody>
      </p:sp>
      <p:sp>
        <p:nvSpPr>
          <p:cNvPr id="14339" name="Rectangle 3"/>
          <p:cNvSpPr>
            <a:spLocks noGrp="1" noChangeArrowheads="1"/>
          </p:cNvSpPr>
          <p:nvPr>
            <p:ph type="body" idx="1"/>
          </p:nvPr>
        </p:nvSpPr>
        <p:spPr>
          <a:xfrm>
            <a:off x="838200" y="1243768"/>
            <a:ext cx="11021292" cy="4789788"/>
          </a:xfrm>
        </p:spPr>
        <p:txBody>
          <a:bodyPr>
            <a:normAutofit fontScale="70000" lnSpcReduction="20000"/>
          </a:bodyPr>
          <a:lstStyle/>
          <a:p>
            <a:pPr>
              <a:lnSpc>
                <a:spcPct val="110000"/>
              </a:lnSpc>
            </a:pPr>
            <a:r>
              <a:rPr lang="en-US" altLang="en-US" u="sng" dirty="0"/>
              <a:t>Service Animals </a:t>
            </a:r>
          </a:p>
          <a:p>
            <a:pPr marL="0" indent="0">
              <a:lnSpc>
                <a:spcPct val="110000"/>
              </a:lnSpc>
              <a:buNone/>
            </a:pPr>
            <a:r>
              <a:rPr lang="en-US" altLang="en-US" dirty="0"/>
              <a:t>	https://www.ada.gov/service_animals_2010.htm</a:t>
            </a:r>
          </a:p>
          <a:p>
            <a:pPr>
              <a:spcBef>
                <a:spcPts val="1500"/>
              </a:spcBef>
            </a:pPr>
            <a:r>
              <a:rPr lang="en-US" altLang="en-US" u="sng" dirty="0"/>
              <a:t>Therapy Animals  </a:t>
            </a:r>
          </a:p>
          <a:p>
            <a:pPr marL="0" indent="0">
              <a:buNone/>
            </a:pPr>
            <a:r>
              <a:rPr lang="en-US" altLang="en-US" dirty="0"/>
              <a:t>	https://www.avma.org/resources-tools/animal-health-welfare/service-emotional-support-and-	therapy-animals</a:t>
            </a:r>
          </a:p>
          <a:p>
            <a:pPr>
              <a:spcBef>
                <a:spcPts val="1500"/>
              </a:spcBef>
            </a:pPr>
            <a:r>
              <a:rPr lang="en-US" u="sng" dirty="0"/>
              <a:t>When You Can be Around Others After You Had or Likely Had COVID-19</a:t>
            </a:r>
          </a:p>
          <a:p>
            <a:pPr marL="0" indent="0">
              <a:buNone/>
            </a:pPr>
            <a:r>
              <a:rPr lang="en-US" altLang="en-US" dirty="0"/>
              <a:t>	https://www.cdc.gov/coronavirus/2019-ncov/if-you-are-sick/end-home-isolation.html</a:t>
            </a:r>
            <a:endParaRPr lang="en-US" dirty="0"/>
          </a:p>
          <a:p>
            <a:pPr>
              <a:spcBef>
                <a:spcPts val="1500"/>
              </a:spcBef>
            </a:pPr>
            <a:r>
              <a:rPr lang="en-US" altLang="en-US" u="sng" dirty="0"/>
              <a:t>COVID-19 Cleaning and Disinfecting </a:t>
            </a:r>
          </a:p>
          <a:p>
            <a:pPr marL="457200" lvl="1" indent="0">
              <a:spcBef>
                <a:spcPts val="1000"/>
              </a:spcBef>
              <a:buNone/>
            </a:pPr>
            <a:r>
              <a:rPr lang="en-US" altLang="en-US" dirty="0"/>
              <a:t>	</a:t>
            </a:r>
            <a:r>
              <a:rPr lang="en-US" altLang="en-US" sz="2900" dirty="0"/>
              <a:t>https://www.cdc.gov/coronavirus/2019-ncov/prevent-getting-sick/disinfecting-your-home.html </a:t>
            </a:r>
          </a:p>
          <a:p>
            <a:pPr>
              <a:spcBef>
                <a:spcPts val="1500"/>
              </a:spcBef>
            </a:pPr>
            <a:r>
              <a:rPr lang="en-US" altLang="en-US" u="sng" dirty="0"/>
              <a:t>Pets and COVID-19  </a:t>
            </a:r>
          </a:p>
          <a:p>
            <a:pPr marL="0" indent="0">
              <a:buNone/>
            </a:pPr>
            <a:r>
              <a:rPr lang="en-US" altLang="en-US" dirty="0"/>
              <a:t>	https://www.cdc.gov/coronavirus/2019-ncov/daily-life-coping/pets.html</a:t>
            </a:r>
          </a:p>
          <a:p>
            <a:pPr>
              <a:spcBef>
                <a:spcPts val="1500"/>
              </a:spcBef>
            </a:pPr>
            <a:r>
              <a:rPr lang="en-US" altLang="en-US" u="sng" dirty="0"/>
              <a:t>COVID-19 FAQ  </a:t>
            </a:r>
          </a:p>
          <a:p>
            <a:pPr marL="914400" lvl="2" indent="0">
              <a:spcBef>
                <a:spcPts val="1000"/>
              </a:spcBef>
              <a:buNone/>
            </a:pPr>
            <a:r>
              <a:rPr lang="en-US" altLang="en-US" sz="2800" dirty="0"/>
              <a:t>https://www.cdc.gov/coronavirus/2019-ncov/faq.html#COVID-19-and-Animals</a:t>
            </a:r>
          </a:p>
          <a:p>
            <a:pPr marL="914400" lvl="2" indent="0">
              <a:spcBef>
                <a:spcPts val="1000"/>
              </a:spcBef>
              <a:buNone/>
            </a:pPr>
            <a:endParaRPr lang="en-US" altLang="en-US" sz="2800" dirty="0"/>
          </a:p>
        </p:txBody>
      </p:sp>
      <p:cxnSp>
        <p:nvCxnSpPr>
          <p:cNvPr id="4" name="Shape 99">
            <a:extLst>
              <a:ext uri="{FF2B5EF4-FFF2-40B4-BE49-F238E27FC236}">
                <a16:creationId xmlns:a16="http://schemas.microsoft.com/office/drawing/2014/main" id="{EB6E179E-4029-B446-9EDF-1D637F13D01B}"/>
              </a:ext>
            </a:extLst>
          </p:cNvPr>
          <p:cNvCxnSpPr>
            <a:cxnSpLocks/>
            <a:stCxn id="14338" idx="3"/>
          </p:cNvCxnSpPr>
          <p:nvPr/>
        </p:nvCxnSpPr>
        <p:spPr>
          <a:xfrm>
            <a:off x="3851564" y="746294"/>
            <a:ext cx="8217533"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263434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28</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537186" y="2601007"/>
            <a:ext cx="11083313" cy="584775"/>
          </a:xfrm>
          <a:prstGeom prst="rect">
            <a:avLst/>
          </a:prstGeom>
          <a:noFill/>
        </p:spPr>
        <p:txBody>
          <a:bodyPr wrap="square" rtlCol="0">
            <a:spAutoFit/>
          </a:bodyPr>
          <a:lstStyle/>
          <a:p>
            <a:r>
              <a:rPr lang="en-US" sz="3200" dirty="0"/>
              <a:t>Email : mdh.ipcovid@Maryland.gov </a:t>
            </a:r>
          </a:p>
        </p:txBody>
      </p:sp>
    </p:spTree>
    <p:extLst>
      <p:ext uri="{BB962C8B-B14F-4D97-AF65-F5344CB8AC3E}">
        <p14:creationId xmlns:p14="http://schemas.microsoft.com/office/powerpoint/2010/main" val="44803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6E966D0-0282-478B-96B2-A8D0A8BCEA3E}"/>
              </a:ext>
            </a:extLst>
          </p:cNvPr>
          <p:cNvPicPr>
            <a:picLocks noChangeAspect="1"/>
          </p:cNvPicPr>
          <p:nvPr/>
        </p:nvPicPr>
        <p:blipFill>
          <a:blip r:embed="rId3"/>
          <a:stretch>
            <a:fillRect/>
          </a:stretch>
        </p:blipFill>
        <p:spPr>
          <a:xfrm>
            <a:off x="279989" y="1333471"/>
            <a:ext cx="11209991" cy="5425910"/>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COVID-19 Case Rate per 100,000 in the last 7 days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8614717" y="4789490"/>
            <a:ext cx="3448329" cy="923330"/>
          </a:xfrm>
          <a:prstGeom prst="rect">
            <a:avLst/>
          </a:prstGeom>
          <a:noFill/>
        </p:spPr>
        <p:txBody>
          <a:bodyPr wrap="square" rtlCol="0">
            <a:spAutoFit/>
          </a:bodyPr>
          <a:lstStyle/>
          <a:p>
            <a:r>
              <a:rPr lang="en-US" dirty="0">
                <a:hlinkClick r:id="rId3"/>
              </a:rPr>
              <a:t>https://www.cdc.gov/coronavirus/2019-ncov/cases-updates/cases-in-us.html</a:t>
            </a:r>
            <a:r>
              <a:rPr lang="en-US" dirty="0"/>
              <a:t>   Accessed 10/23/2020</a:t>
            </a:r>
          </a:p>
        </p:txBody>
      </p:sp>
      <p:sp>
        <p:nvSpPr>
          <p:cNvPr id="8" name="Content Placeholder 7">
            <a:extLst>
              <a:ext uri="{FF2B5EF4-FFF2-40B4-BE49-F238E27FC236}">
                <a16:creationId xmlns:a16="http://schemas.microsoft.com/office/drawing/2014/main" id="{EF20F712-20B8-41B6-872C-B54BFCD7D662}"/>
              </a:ext>
            </a:extLst>
          </p:cNvPr>
          <p:cNvSpPr>
            <a:spLocks noGrp="1"/>
          </p:cNvSpPr>
          <p:nvPr>
            <p:ph idx="1"/>
          </p:nvPr>
        </p:nvSpPr>
        <p:spPr>
          <a:xfrm>
            <a:off x="1282148" y="1825625"/>
            <a:ext cx="5224160" cy="4351338"/>
          </a:xfrm>
        </p:spPr>
        <p:txBody>
          <a:bodyPr/>
          <a:lstStyle/>
          <a:p>
            <a:pPr marL="0" indent="0">
              <a:buNone/>
            </a:pPr>
            <a:endParaRPr lang="en-US" dirty="0"/>
          </a:p>
        </p:txBody>
      </p:sp>
      <p:pic>
        <p:nvPicPr>
          <p:cNvPr id="5" name="Picture 4">
            <a:extLst>
              <a:ext uri="{FF2B5EF4-FFF2-40B4-BE49-F238E27FC236}">
                <a16:creationId xmlns:a16="http://schemas.microsoft.com/office/drawing/2014/main" id="{0E5CB61C-2583-4B73-8995-F7C5D8B08177}"/>
              </a:ext>
            </a:extLst>
          </p:cNvPr>
          <p:cNvPicPr>
            <a:picLocks noChangeAspect="1"/>
          </p:cNvPicPr>
          <p:nvPr/>
        </p:nvPicPr>
        <p:blipFill>
          <a:blip r:embed="rId4"/>
          <a:stretch>
            <a:fillRect/>
          </a:stretch>
        </p:blipFill>
        <p:spPr>
          <a:xfrm>
            <a:off x="1108045" y="1591298"/>
            <a:ext cx="7332569" cy="5529478"/>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57B33B93-B627-465E-8F4D-36B9F08134E3}"/>
              </a:ext>
            </a:extLst>
          </p:cNvPr>
          <p:cNvPicPr>
            <a:picLocks noChangeAspect="1"/>
          </p:cNvPicPr>
          <p:nvPr/>
        </p:nvPicPr>
        <p:blipFill>
          <a:blip r:embed="rId2"/>
          <a:stretch>
            <a:fillRect/>
          </a:stretch>
        </p:blipFill>
        <p:spPr>
          <a:xfrm>
            <a:off x="884583" y="1288359"/>
            <a:ext cx="9369550" cy="5425870"/>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10/23/2020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6</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537186" y="1874728"/>
            <a:ext cx="4715298"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Cases</a:t>
            </a:r>
            <a:r>
              <a:rPr lang="en-US" dirty="0"/>
              <a:t>: </a:t>
            </a:r>
            <a:r>
              <a:rPr lang="en-US" sz="2800" dirty="0"/>
              <a:t>138,691</a:t>
            </a:r>
          </a:p>
          <a:p>
            <a:pPr marL="914400" lvl="1" indent="-457200">
              <a:buFont typeface="Arial" panose="020B0604020202020204" pitchFamily="34" charset="0"/>
              <a:buChar char="•"/>
            </a:pPr>
            <a:r>
              <a:rPr lang="en-US" sz="2800" dirty="0"/>
              <a:t>712 new</a:t>
            </a:r>
          </a:p>
          <a:p>
            <a:pPr marL="457200" indent="-457200">
              <a:buFont typeface="Arial" panose="020B0604020202020204" pitchFamily="34" charset="0"/>
              <a:buChar char="•"/>
            </a:pPr>
            <a:r>
              <a:rPr lang="en-US" sz="2800" dirty="0"/>
              <a:t>Deaths: 3,932</a:t>
            </a:r>
          </a:p>
          <a:p>
            <a:pPr marL="914400" lvl="1" indent="-457200">
              <a:buFont typeface="Arial" panose="020B0604020202020204" pitchFamily="34" charset="0"/>
              <a:buChar char="•"/>
            </a:pPr>
            <a:r>
              <a:rPr lang="en-US" sz="2800" dirty="0"/>
              <a:t>8 new</a:t>
            </a:r>
          </a:p>
          <a:p>
            <a:pPr marL="457200" indent="-457200">
              <a:buFont typeface="Arial" panose="020B0604020202020204" pitchFamily="34" charset="0"/>
              <a:buChar char="•"/>
            </a:pPr>
            <a:r>
              <a:rPr lang="en-US" sz="2800" dirty="0"/>
              <a:t>Hospitalizations: 16,462</a:t>
            </a:r>
          </a:p>
          <a:p>
            <a:pPr marL="914400" lvl="1" indent="-457200">
              <a:buFont typeface="Arial" panose="020B0604020202020204" pitchFamily="34" charset="0"/>
              <a:buChar char="•"/>
            </a:pPr>
            <a:r>
              <a:rPr lang="en-US" sz="2800" dirty="0"/>
              <a:t>Current: 458</a:t>
            </a:r>
          </a:p>
          <a:p>
            <a:pPr marL="457200" indent="-457200">
              <a:buFont typeface="Arial" panose="020B0604020202020204" pitchFamily="34" charset="0"/>
              <a:buChar char="•"/>
            </a:pPr>
            <a:r>
              <a:rPr lang="en-US" sz="2800" dirty="0"/>
              <a:t>Total tests performed: 3,201,774</a:t>
            </a:r>
          </a:p>
          <a:p>
            <a:pPr marL="457200" indent="-457200">
              <a:buFont typeface="Arial" panose="020B0604020202020204" pitchFamily="34" charset="0"/>
              <a:buChar char="•"/>
            </a:pPr>
            <a:r>
              <a:rPr lang="en-US" sz="2800" dirty="0"/>
              <a:t>Total people tested: 1,855,294</a:t>
            </a:r>
          </a:p>
        </p:txBody>
      </p:sp>
      <p:pic>
        <p:nvPicPr>
          <p:cNvPr id="5" name="Picture 4">
            <a:extLst>
              <a:ext uri="{FF2B5EF4-FFF2-40B4-BE49-F238E27FC236}">
                <a16:creationId xmlns:a16="http://schemas.microsoft.com/office/drawing/2014/main" id="{9805CCCD-0A33-46E0-A37E-949B61D265FC}"/>
              </a:ext>
            </a:extLst>
          </p:cNvPr>
          <p:cNvPicPr>
            <a:picLocks noChangeAspect="1"/>
          </p:cNvPicPr>
          <p:nvPr/>
        </p:nvPicPr>
        <p:blipFill>
          <a:blip r:embed="rId4"/>
          <a:stretch>
            <a:fillRect/>
          </a:stretch>
        </p:blipFill>
        <p:spPr>
          <a:xfrm>
            <a:off x="4718355" y="1591298"/>
            <a:ext cx="7473645" cy="3762127"/>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81037"/>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592989" cy="369332"/>
          </a:xfrm>
          <a:prstGeom prst="rect">
            <a:avLst/>
          </a:prstGeom>
          <a:noFill/>
        </p:spPr>
        <p:txBody>
          <a:bodyPr wrap="none" rtlCol="0">
            <a:spAutoFit/>
          </a:bodyPr>
          <a:lstStyle/>
          <a:p>
            <a:r>
              <a:rPr lang="en-US" dirty="0">
                <a:hlinkClick r:id="rId2"/>
              </a:rPr>
              <a:t>https://coronavirus.maryland.gov/</a:t>
            </a:r>
            <a:r>
              <a:rPr lang="en-US" dirty="0"/>
              <a:t> 10/23/2020</a:t>
            </a:r>
          </a:p>
        </p:txBody>
      </p:sp>
      <p:pic>
        <p:nvPicPr>
          <p:cNvPr id="3" name="Picture 2">
            <a:extLst>
              <a:ext uri="{FF2B5EF4-FFF2-40B4-BE49-F238E27FC236}">
                <a16:creationId xmlns:a16="http://schemas.microsoft.com/office/drawing/2014/main" id="{12D503CD-C1FC-4A9C-8F0A-520DBB731784}"/>
              </a:ext>
            </a:extLst>
          </p:cNvPr>
          <p:cNvPicPr>
            <a:picLocks noChangeAspect="1"/>
          </p:cNvPicPr>
          <p:nvPr/>
        </p:nvPicPr>
        <p:blipFill>
          <a:blip r:embed="rId3"/>
          <a:stretch>
            <a:fillRect/>
          </a:stretch>
        </p:blipFill>
        <p:spPr>
          <a:xfrm>
            <a:off x="1080523" y="1772692"/>
            <a:ext cx="9317845" cy="4423132"/>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D3921E7-461B-4A74-8623-2AC6DACB66E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BCEF01DF-0F60-423F-B1F0-0984C2C73CB1}"/>
              </a:ext>
            </a:extLst>
          </p:cNvPr>
          <p:cNvPicPr>
            <a:picLocks noChangeAspect="1"/>
          </p:cNvPicPr>
          <p:nvPr/>
        </p:nvPicPr>
        <p:blipFill>
          <a:blip r:embed="rId2"/>
          <a:stretch>
            <a:fillRect/>
          </a:stretch>
        </p:blipFill>
        <p:spPr>
          <a:xfrm>
            <a:off x="537186" y="239709"/>
            <a:ext cx="10670076" cy="6085595"/>
          </a:xfrm>
          <a:prstGeom prst="rect">
            <a:avLst/>
          </a:prstGeom>
        </p:spPr>
      </p:pic>
    </p:spTree>
    <p:extLst>
      <p:ext uri="{BB962C8B-B14F-4D97-AF65-F5344CB8AC3E}">
        <p14:creationId xmlns:p14="http://schemas.microsoft.com/office/powerpoint/2010/main" val="326714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F0C8599-3F2C-46AB-853E-538A0667A0E0}"/>
              </a:ext>
            </a:extLst>
          </p:cNvPr>
          <p:cNvPicPr>
            <a:picLocks noChangeAspect="1"/>
          </p:cNvPicPr>
          <p:nvPr/>
        </p:nvPicPr>
        <p:blipFill>
          <a:blip r:embed="rId2"/>
          <a:stretch>
            <a:fillRect/>
          </a:stretch>
        </p:blipFill>
        <p:spPr>
          <a:xfrm>
            <a:off x="1041022" y="1299566"/>
            <a:ext cx="10273276" cy="5931363"/>
          </a:xfrm>
          <a:prstGeom prst="rect">
            <a:avLst/>
          </a:prstGeom>
        </p:spPr>
      </p:pic>
    </p:spTree>
    <p:extLst>
      <p:ext uri="{BB962C8B-B14F-4D97-AF65-F5344CB8AC3E}">
        <p14:creationId xmlns:p14="http://schemas.microsoft.com/office/powerpoint/2010/main" val="2385895113"/>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0FA7C8-80FD-49DD-9B6A-CB9E094BF0A8}"/>
</file>

<file path=customXml/itemProps2.xml><?xml version="1.0" encoding="utf-8"?>
<ds:datastoreItem xmlns:ds="http://schemas.openxmlformats.org/officeDocument/2006/customXml" ds:itemID="{AE0029C5-9E03-4125-8BBF-A3C9FB8AF645}"/>
</file>

<file path=customXml/itemProps3.xml><?xml version="1.0" encoding="utf-8"?>
<ds:datastoreItem xmlns:ds="http://schemas.openxmlformats.org/officeDocument/2006/customXml" ds:itemID="{5E8DA639-3E0B-4F27-817A-958D0AED705A}"/>
</file>

<file path=customXml/itemProps4.xml><?xml version="1.0" encoding="utf-8"?>
<ds:datastoreItem xmlns:ds="http://schemas.openxmlformats.org/officeDocument/2006/customXml" ds:itemID="{F6ECC920-1D50-41F8-A608-B52B61EEB071}"/>
</file>

<file path=docProps/app.xml><?xml version="1.0" encoding="utf-8"?>
<Properties xmlns="http://schemas.openxmlformats.org/officeDocument/2006/extended-properties" xmlns:vt="http://schemas.openxmlformats.org/officeDocument/2006/docPropsVTypes">
  <TotalTime>15608</TotalTime>
  <Words>1483</Words>
  <Application>Microsoft Office PowerPoint</Application>
  <PresentationFormat>Widescreen</PresentationFormat>
  <Paragraphs>189</Paragraphs>
  <Slides>28</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Droid Serif</vt:lpstr>
      <vt:lpstr>Georgia</vt:lpstr>
      <vt:lpstr>Tahoma</vt:lpstr>
      <vt:lpstr>Times New Roman</vt:lpstr>
      <vt:lpstr>Wingdings</vt:lpstr>
      <vt:lpstr>Office Theme</vt:lpstr>
      <vt:lpstr>Maryland Situation Update on  Coronavirus Disease (COVID-19) for BHA</vt:lpstr>
      <vt:lpstr>Call Agenda </vt:lpstr>
      <vt:lpstr>COVID-19 Global Situation Summary</vt:lpstr>
      <vt:lpstr>US: COVID-19 Case Rate per 100,000 in the last 7 days</vt:lpstr>
      <vt:lpstr>Number of Cases Reported in the USA, by Day</vt:lpstr>
      <vt:lpstr>Maryland: COVID-19 Cases </vt:lpstr>
      <vt:lpstr>PowerPoint Presentation</vt:lpstr>
      <vt:lpstr>PowerPoint Presentation</vt:lpstr>
      <vt:lpstr>Testing Volume and % Positivity</vt:lpstr>
      <vt:lpstr>PowerPoint Presentation</vt:lpstr>
      <vt:lpstr>Maryland Updates</vt:lpstr>
      <vt:lpstr>CDC Updates</vt:lpstr>
      <vt:lpstr>COVID-19 Guidance for Therapy and Service Animals  </vt:lpstr>
      <vt:lpstr>Overview </vt:lpstr>
      <vt:lpstr>What is One Health?</vt:lpstr>
      <vt:lpstr>General Guidance</vt:lpstr>
      <vt:lpstr>General Guidance</vt:lpstr>
      <vt:lpstr>General Guidance</vt:lpstr>
      <vt:lpstr>General Guidance</vt:lpstr>
      <vt:lpstr>Therapy Animals</vt:lpstr>
      <vt:lpstr>Therapy Animals</vt:lpstr>
      <vt:lpstr>Therapy Animals</vt:lpstr>
      <vt:lpstr>Service Animals</vt:lpstr>
      <vt:lpstr>Service Animals</vt:lpstr>
      <vt:lpstr>Service Animals</vt:lpstr>
      <vt:lpstr>Service Animals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635</cp:revision>
  <cp:lastPrinted>2020-02-04T16:27:31Z</cp:lastPrinted>
  <dcterms:created xsi:type="dcterms:W3CDTF">2018-02-09T13:05:01Z</dcterms:created>
  <dcterms:modified xsi:type="dcterms:W3CDTF">2020-10-23T13:50:25Z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41724ee0-0591-4abb-a1d3-0d4529e1895a</vt:lpwstr>
  </property>
</Properties>
</file>