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29.xml" ContentType="application/vnd.openxmlformats-officedocument.presentationml.slide+xml"/>
  <Override PartName="/ppt/presentation.xml" ContentType="application/vnd.openxmlformats-officedocument.presentationml.presentation.main+xml"/>
  <Override PartName="/ppt/slides/slide23.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notesSlides/notesSlide29.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6.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notesSlides/notesSlide21.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theme/theme5.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76" r:id="rId3"/>
    <p:sldMasterId id="2147483678" r:id="rId4"/>
  </p:sldMasterIdLst>
  <p:notesMasterIdLst>
    <p:notesMasterId r:id="rId34"/>
  </p:notesMasterIdLst>
  <p:sldIdLst>
    <p:sldId id="256" r:id="rId5"/>
    <p:sldId id="270" r:id="rId6"/>
    <p:sldId id="263" r:id="rId7"/>
    <p:sldId id="262" r:id="rId8"/>
    <p:sldId id="257" r:id="rId9"/>
    <p:sldId id="271" r:id="rId10"/>
    <p:sldId id="272" r:id="rId11"/>
    <p:sldId id="264" r:id="rId12"/>
    <p:sldId id="278" r:id="rId13"/>
    <p:sldId id="265" r:id="rId14"/>
    <p:sldId id="266" r:id="rId15"/>
    <p:sldId id="267" r:id="rId16"/>
    <p:sldId id="290" r:id="rId17"/>
    <p:sldId id="291" r:id="rId18"/>
    <p:sldId id="292" r:id="rId19"/>
    <p:sldId id="293" r:id="rId20"/>
    <p:sldId id="273" r:id="rId21"/>
    <p:sldId id="274" r:id="rId22"/>
    <p:sldId id="275" r:id="rId23"/>
    <p:sldId id="276" r:id="rId24"/>
    <p:sldId id="277" r:id="rId25"/>
    <p:sldId id="283" r:id="rId26"/>
    <p:sldId id="285" r:id="rId27"/>
    <p:sldId id="286" r:id="rId28"/>
    <p:sldId id="289" r:id="rId29"/>
    <p:sldId id="284" r:id="rId30"/>
    <p:sldId id="287" r:id="rId31"/>
    <p:sldId id="268" r:id="rId32"/>
    <p:sldId id="288" r:id="rId3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0000"/>
    <a:srgbClr val="8F46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1048" autoAdjust="0"/>
  </p:normalViewPr>
  <p:slideViewPr>
    <p:cSldViewPr snapToGrid="0" snapToObjects="1">
      <p:cViewPr varScale="1">
        <p:scale>
          <a:sx n="96" d="100"/>
          <a:sy n="96" d="100"/>
        </p:scale>
        <p:origin x="180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ustomXml" Target="../customXml/item1.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customXml" Target="../customXml/item4.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689C923C-4FA7-9942-BB3F-0BFDE21D633B}" type="datetimeFigureOut">
              <a:rPr lang="en-US" smtClean="0"/>
              <a:t>5/14/2019</a:t>
            </a:fld>
            <a:endParaRPr lang="en-US" dirty="0"/>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6732D189-9561-B349-9142-68706A7C32FC}" type="slidenum">
              <a:rPr lang="en-US" smtClean="0"/>
              <a:t>‹#›</a:t>
            </a:fld>
            <a:endParaRPr lang="en-US" dirty="0"/>
          </a:p>
        </p:txBody>
      </p:sp>
    </p:spTree>
    <p:extLst>
      <p:ext uri="{BB962C8B-B14F-4D97-AF65-F5344CB8AC3E}">
        <p14:creationId xmlns:p14="http://schemas.microsoft.com/office/powerpoint/2010/main" val="1408283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32D189-9561-B349-9142-68706A7C32FC}" type="slidenum">
              <a:rPr lang="en-US" smtClean="0"/>
              <a:t>1</a:t>
            </a:fld>
            <a:endParaRPr lang="en-US" dirty="0"/>
          </a:p>
        </p:txBody>
      </p:sp>
    </p:spTree>
    <p:extLst>
      <p:ext uri="{BB962C8B-B14F-4D97-AF65-F5344CB8AC3E}">
        <p14:creationId xmlns:p14="http://schemas.microsoft.com/office/powerpoint/2010/main" val="2714399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32D189-9561-B349-9142-68706A7C32FC}" type="slidenum">
              <a:rPr lang="en-US" smtClean="0"/>
              <a:t>10</a:t>
            </a:fld>
            <a:endParaRPr lang="en-US" dirty="0"/>
          </a:p>
        </p:txBody>
      </p:sp>
    </p:spTree>
    <p:extLst>
      <p:ext uri="{BB962C8B-B14F-4D97-AF65-F5344CB8AC3E}">
        <p14:creationId xmlns:p14="http://schemas.microsoft.com/office/powerpoint/2010/main" val="4182139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32D189-9561-B349-9142-68706A7C32FC}" type="slidenum">
              <a:rPr lang="en-US" smtClean="0"/>
              <a:t>11</a:t>
            </a:fld>
            <a:endParaRPr lang="en-US" dirty="0"/>
          </a:p>
        </p:txBody>
      </p:sp>
    </p:spTree>
    <p:extLst>
      <p:ext uri="{BB962C8B-B14F-4D97-AF65-F5344CB8AC3E}">
        <p14:creationId xmlns:p14="http://schemas.microsoft.com/office/powerpoint/2010/main" val="190085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32D189-9561-B349-9142-68706A7C32FC}" type="slidenum">
              <a:rPr lang="en-US" smtClean="0"/>
              <a:t>12</a:t>
            </a:fld>
            <a:endParaRPr lang="en-US" dirty="0"/>
          </a:p>
        </p:txBody>
      </p:sp>
    </p:spTree>
    <p:extLst>
      <p:ext uri="{BB962C8B-B14F-4D97-AF65-F5344CB8AC3E}">
        <p14:creationId xmlns:p14="http://schemas.microsoft.com/office/powerpoint/2010/main" val="3187629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4:notes"/>
          <p:cNvSpPr txBox="1">
            <a:spLocks noGrp="1"/>
          </p:cNvSpPr>
          <p:nvPr>
            <p:ph type="body" idx="1"/>
          </p:nvPr>
        </p:nvSpPr>
        <p:spPr>
          <a:xfrm>
            <a:off x="685800" y="4473892"/>
            <a:ext cx="548640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jurisdictions listed in slides 14-17 do not include the jurisdictions we are targeting with the supplement. They are the jurisdictions that we are 100% funding services in and are therefore solely coming from the original SOR Year 1 funding. </a:t>
            </a:r>
            <a:endParaRPr/>
          </a:p>
        </p:txBody>
      </p:sp>
      <p:sp>
        <p:nvSpPr>
          <p:cNvPr id="228" name="Google Shape;228;p14: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9440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5:notes"/>
          <p:cNvSpPr txBox="1">
            <a:spLocks noGrp="1"/>
          </p:cNvSpPr>
          <p:nvPr>
            <p:ph type="body" idx="1"/>
          </p:nvPr>
        </p:nvSpPr>
        <p:spPr>
          <a:xfrm>
            <a:off x="685800" y="4473892"/>
            <a:ext cx="548640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*Local Health Officers received a memo on May 2nd regarding the Harm Reduction Grants - if anyone would like to apply or have more information, their LHO should be a great resource!</a:t>
            </a:r>
            <a:endParaRPr/>
          </a:p>
        </p:txBody>
      </p:sp>
      <p:sp>
        <p:nvSpPr>
          <p:cNvPr id="237" name="Google Shape;237;p15: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4853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6:notes"/>
          <p:cNvSpPr txBox="1">
            <a:spLocks noGrp="1"/>
          </p:cNvSpPr>
          <p:nvPr>
            <p:ph type="body" idx="1"/>
          </p:nvPr>
        </p:nvSpPr>
        <p:spPr>
          <a:xfrm>
            <a:off x="685800" y="4473892"/>
            <a:ext cx="548640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16: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2666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7:notes"/>
          <p:cNvSpPr txBox="1">
            <a:spLocks noGrp="1"/>
          </p:cNvSpPr>
          <p:nvPr>
            <p:ph type="body" idx="1"/>
          </p:nvPr>
        </p:nvSpPr>
        <p:spPr>
          <a:xfrm>
            <a:off x="685800" y="4473892"/>
            <a:ext cx="548640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17: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9252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32D189-9561-B349-9142-68706A7C32FC}" type="slidenum">
              <a:rPr lang="en-US" smtClean="0"/>
              <a:t>17</a:t>
            </a:fld>
            <a:endParaRPr lang="en-US" dirty="0"/>
          </a:p>
        </p:txBody>
      </p:sp>
    </p:spTree>
    <p:extLst>
      <p:ext uri="{BB962C8B-B14F-4D97-AF65-F5344CB8AC3E}">
        <p14:creationId xmlns:p14="http://schemas.microsoft.com/office/powerpoint/2010/main" val="2604176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32D189-9561-B349-9142-68706A7C32FC}" type="slidenum">
              <a:rPr lang="en-US" smtClean="0"/>
              <a:t>18</a:t>
            </a:fld>
            <a:endParaRPr lang="en-US" dirty="0"/>
          </a:p>
        </p:txBody>
      </p:sp>
    </p:spTree>
    <p:extLst>
      <p:ext uri="{BB962C8B-B14F-4D97-AF65-F5344CB8AC3E}">
        <p14:creationId xmlns:p14="http://schemas.microsoft.com/office/powerpoint/2010/main" val="25177010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32D189-9561-B349-9142-68706A7C32FC}" type="slidenum">
              <a:rPr lang="en-US" smtClean="0"/>
              <a:t>19</a:t>
            </a:fld>
            <a:endParaRPr lang="en-US" dirty="0"/>
          </a:p>
        </p:txBody>
      </p:sp>
    </p:spTree>
    <p:extLst>
      <p:ext uri="{BB962C8B-B14F-4D97-AF65-F5344CB8AC3E}">
        <p14:creationId xmlns:p14="http://schemas.microsoft.com/office/powerpoint/2010/main" val="1015676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32D189-9561-B349-9142-68706A7C32FC}" type="slidenum">
              <a:rPr lang="en-US" smtClean="0"/>
              <a:t>2</a:t>
            </a:fld>
            <a:endParaRPr lang="en-US" dirty="0"/>
          </a:p>
        </p:txBody>
      </p:sp>
    </p:spTree>
    <p:extLst>
      <p:ext uri="{BB962C8B-B14F-4D97-AF65-F5344CB8AC3E}">
        <p14:creationId xmlns:p14="http://schemas.microsoft.com/office/powerpoint/2010/main" val="673267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32D189-9561-B349-9142-68706A7C32FC}" type="slidenum">
              <a:rPr lang="en-US" smtClean="0"/>
              <a:t>20</a:t>
            </a:fld>
            <a:endParaRPr lang="en-US" dirty="0"/>
          </a:p>
        </p:txBody>
      </p:sp>
    </p:spTree>
    <p:extLst>
      <p:ext uri="{BB962C8B-B14F-4D97-AF65-F5344CB8AC3E}">
        <p14:creationId xmlns:p14="http://schemas.microsoft.com/office/powerpoint/2010/main" val="30162158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32D189-9561-B349-9142-68706A7C32FC}" type="slidenum">
              <a:rPr lang="en-US" smtClean="0"/>
              <a:t>21</a:t>
            </a:fld>
            <a:endParaRPr lang="en-US" dirty="0"/>
          </a:p>
        </p:txBody>
      </p:sp>
    </p:spTree>
    <p:extLst>
      <p:ext uri="{BB962C8B-B14F-4D97-AF65-F5344CB8AC3E}">
        <p14:creationId xmlns:p14="http://schemas.microsoft.com/office/powerpoint/2010/main" val="2251793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32D189-9561-B349-9142-68706A7C32FC}" type="slidenum">
              <a:rPr lang="en-US" smtClean="0"/>
              <a:t>22</a:t>
            </a:fld>
            <a:endParaRPr lang="en-US" dirty="0"/>
          </a:p>
        </p:txBody>
      </p:sp>
    </p:spTree>
    <p:extLst>
      <p:ext uri="{BB962C8B-B14F-4D97-AF65-F5344CB8AC3E}">
        <p14:creationId xmlns:p14="http://schemas.microsoft.com/office/powerpoint/2010/main" val="37741186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32D189-9561-B349-9142-68706A7C32FC}" type="slidenum">
              <a:rPr lang="en-US" smtClean="0"/>
              <a:t>23</a:t>
            </a:fld>
            <a:endParaRPr lang="en-US" dirty="0"/>
          </a:p>
        </p:txBody>
      </p:sp>
    </p:spTree>
    <p:extLst>
      <p:ext uri="{BB962C8B-B14F-4D97-AF65-F5344CB8AC3E}">
        <p14:creationId xmlns:p14="http://schemas.microsoft.com/office/powerpoint/2010/main" val="23959922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32D189-9561-B349-9142-68706A7C32FC}" type="slidenum">
              <a:rPr lang="en-US" smtClean="0"/>
              <a:t>24</a:t>
            </a:fld>
            <a:endParaRPr lang="en-US" dirty="0"/>
          </a:p>
        </p:txBody>
      </p:sp>
    </p:spTree>
    <p:extLst>
      <p:ext uri="{BB962C8B-B14F-4D97-AF65-F5344CB8AC3E}">
        <p14:creationId xmlns:p14="http://schemas.microsoft.com/office/powerpoint/2010/main" val="39663911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CEU certificates are only available at the end of the 2 day conference on Thursday.</a:t>
            </a:r>
          </a:p>
          <a:p>
            <a:r>
              <a:rPr lang="en-US" sz="1200" kern="1200" dirty="0" smtClean="0">
                <a:solidFill>
                  <a:schemeClr val="tx1"/>
                </a:solidFill>
                <a:effectLst/>
                <a:latin typeface="+mn-lt"/>
                <a:ea typeface="+mn-ea"/>
                <a:cs typeface="+mn-cs"/>
              </a:rPr>
              <a:t>· Total CEU’s for the 2019 Summit equal 10.5 total hours.</a:t>
            </a:r>
          </a:p>
          <a:p>
            <a:r>
              <a:rPr lang="en-US" sz="1200" kern="1200" dirty="0" smtClean="0">
                <a:solidFill>
                  <a:schemeClr val="tx1"/>
                </a:solidFill>
                <a:effectLst/>
                <a:latin typeface="+mn-lt"/>
                <a:ea typeface="+mn-ea"/>
                <a:cs typeface="+mn-cs"/>
              </a:rPr>
              <a:t>· CEU domain breakdown is determined by which workshop the participant attends. </a:t>
            </a:r>
          </a:p>
          <a:p>
            <a:r>
              <a:rPr lang="en-US" sz="1200" kern="1200" dirty="0" smtClean="0">
                <a:solidFill>
                  <a:schemeClr val="tx1"/>
                </a:solidFill>
                <a:effectLst/>
                <a:latin typeface="+mn-lt"/>
                <a:ea typeface="+mn-ea"/>
                <a:cs typeface="+mn-cs"/>
              </a:rPr>
              <a:t>· Domains for all conference programing are listed on the daily conference agendas.</a:t>
            </a:r>
          </a:p>
          <a:p>
            <a:r>
              <a:rPr lang="en-US" sz="1200" kern="1200" dirty="0" smtClean="0">
                <a:solidFill>
                  <a:schemeClr val="tx1"/>
                </a:solidFill>
                <a:effectLst/>
                <a:latin typeface="+mn-lt"/>
                <a:ea typeface="+mn-ea"/>
                <a:cs typeface="+mn-cs"/>
              </a:rPr>
              <a:t>· Please note each day has a separate agenda.</a:t>
            </a:r>
          </a:p>
          <a:p>
            <a:r>
              <a:rPr lang="en-US" sz="1200" b="1" u="sng" kern="1200" dirty="0" smtClean="0">
                <a:solidFill>
                  <a:schemeClr val="tx1"/>
                </a:solidFill>
                <a:effectLst/>
                <a:latin typeface="+mn-lt"/>
                <a:ea typeface="+mn-ea"/>
                <a:cs typeface="+mn-cs"/>
              </a:rPr>
              <a:t>Daily CEU Breakdown </a:t>
            </a:r>
            <a:r>
              <a:rPr lang="en-US" sz="1200" u="sng" kern="1200" dirty="0" smtClean="0">
                <a:solidFill>
                  <a:schemeClr val="tx1"/>
                </a:solidFill>
                <a:effectLst/>
                <a:latin typeface="+mn-lt"/>
                <a:ea typeface="+mn-ea"/>
                <a:cs typeface="+mn-cs"/>
              </a:rPr>
              <a:t>(x 2 Days)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Welcoming Remarks </a:t>
            </a:r>
            <a:r>
              <a:rPr lang="en-US" sz="1200" kern="1200" dirty="0" smtClean="0">
                <a:solidFill>
                  <a:schemeClr val="tx1"/>
                </a:solidFill>
                <a:effectLst/>
                <a:latin typeface="+mn-lt"/>
                <a:ea typeface="+mn-ea"/>
                <a:cs typeface="+mn-cs"/>
              </a:rPr>
              <a:t>1.25 CEU</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Keynote Address </a:t>
            </a:r>
            <a:r>
              <a:rPr lang="en-US" sz="1200" kern="1200" dirty="0" smtClean="0">
                <a:solidFill>
                  <a:schemeClr val="tx1"/>
                </a:solidFill>
                <a:effectLst/>
                <a:latin typeface="+mn-lt"/>
                <a:ea typeface="+mn-ea"/>
                <a:cs typeface="+mn-cs"/>
              </a:rPr>
              <a:t>1.5 CEU</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Workshops</a:t>
            </a:r>
            <a:r>
              <a:rPr lang="en-US" sz="1200" kern="1200" dirty="0" smtClean="0">
                <a:solidFill>
                  <a:schemeClr val="tx1"/>
                </a:solidFill>
                <a:effectLst/>
                <a:latin typeface="+mn-lt"/>
                <a:ea typeface="+mn-ea"/>
                <a:cs typeface="+mn-cs"/>
              </a:rPr>
              <a:t>  1.25 CEU</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Plenary Sessions </a:t>
            </a:r>
            <a:r>
              <a:rPr lang="en-US" sz="1200" kern="1200" dirty="0" smtClean="0">
                <a:solidFill>
                  <a:schemeClr val="tx1"/>
                </a:solidFill>
                <a:effectLst/>
                <a:latin typeface="+mn-lt"/>
                <a:ea typeface="+mn-ea"/>
                <a:cs typeface="+mn-cs"/>
              </a:rPr>
              <a:t>1.25 CEU</a:t>
            </a:r>
          </a:p>
          <a:p>
            <a:r>
              <a:rPr lang="en-US" sz="1200" kern="1200" dirty="0" smtClean="0">
                <a:solidFill>
                  <a:schemeClr val="tx1"/>
                </a:solidFill>
                <a:effectLst/>
                <a:latin typeface="+mn-lt"/>
                <a:ea typeface="+mn-ea"/>
                <a:cs typeface="+mn-cs"/>
              </a:rPr>
              <a:t>· When submitting training information to the MABPCB for certification or recertification each domain must be identified separately. </a:t>
            </a:r>
          </a:p>
          <a:p>
            <a:r>
              <a:rPr lang="en-US" sz="1200" kern="1200" dirty="0" smtClean="0">
                <a:solidFill>
                  <a:schemeClr val="tx1"/>
                </a:solidFill>
                <a:effectLst/>
                <a:latin typeface="+mn-lt"/>
                <a:ea typeface="+mn-ea"/>
                <a:cs typeface="+mn-cs"/>
              </a:rPr>
              <a:t> </a:t>
            </a:r>
          </a:p>
          <a:p>
            <a:r>
              <a:rPr lang="en-US" b="1" dirty="0" smtClean="0"/>
              <a:t>Couple</a:t>
            </a:r>
            <a:r>
              <a:rPr lang="en-US" b="1" baseline="0" dirty="0" smtClean="0"/>
              <a:t> of final reminders...</a:t>
            </a:r>
          </a:p>
          <a:p>
            <a:endParaRPr lang="en-US" b="1" baseline="0" dirty="0" smtClean="0"/>
          </a:p>
          <a:p>
            <a:pPr marL="228600" indent="-228600">
              <a:buAutoNum type="arabicPeriod"/>
            </a:pPr>
            <a:r>
              <a:rPr lang="en-US" b="0" baseline="0" dirty="0" smtClean="0"/>
              <a:t>Please turn cell phones to vibrate</a:t>
            </a:r>
          </a:p>
          <a:p>
            <a:pPr marL="228600" indent="-228600">
              <a:buAutoNum type="arabicPeriod"/>
            </a:pPr>
            <a:r>
              <a:rPr lang="en-US" b="0" baseline="0" dirty="0" smtClean="0"/>
              <a:t>Hands up – Focus your attention.</a:t>
            </a:r>
          </a:p>
          <a:p>
            <a:pPr marL="228600" indent="-228600">
              <a:buAutoNum type="arabicPeriod"/>
            </a:pPr>
            <a:r>
              <a:rPr lang="en-US" b="0" baseline="0" dirty="0" smtClean="0"/>
              <a:t>Restrooms </a:t>
            </a:r>
            <a:r>
              <a:rPr lang="en-US" b="0" baseline="0" smtClean="0"/>
              <a:t>are located...</a:t>
            </a:r>
            <a:endParaRPr lang="en-US" b="0" dirty="0"/>
          </a:p>
        </p:txBody>
      </p:sp>
      <p:sp>
        <p:nvSpPr>
          <p:cNvPr id="4" name="Slide Number Placeholder 3"/>
          <p:cNvSpPr>
            <a:spLocks noGrp="1"/>
          </p:cNvSpPr>
          <p:nvPr>
            <p:ph type="sldNum" sz="quarter" idx="10"/>
          </p:nvPr>
        </p:nvSpPr>
        <p:spPr/>
        <p:txBody>
          <a:bodyPr/>
          <a:lstStyle/>
          <a:p>
            <a:fld id="{6732D189-9561-B349-9142-68706A7C32FC}" type="slidenum">
              <a:rPr lang="en-US" smtClean="0"/>
              <a:t>25</a:t>
            </a:fld>
            <a:endParaRPr lang="en-US" dirty="0"/>
          </a:p>
        </p:txBody>
      </p:sp>
    </p:spTree>
    <p:extLst>
      <p:ext uri="{BB962C8B-B14F-4D97-AF65-F5344CB8AC3E}">
        <p14:creationId xmlns:p14="http://schemas.microsoft.com/office/powerpoint/2010/main" val="23436828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32D189-9561-B349-9142-68706A7C32FC}" type="slidenum">
              <a:rPr lang="en-US" smtClean="0"/>
              <a:t>26</a:t>
            </a:fld>
            <a:endParaRPr lang="en-US" dirty="0"/>
          </a:p>
        </p:txBody>
      </p:sp>
    </p:spTree>
    <p:extLst>
      <p:ext uri="{BB962C8B-B14F-4D97-AF65-F5344CB8AC3E}">
        <p14:creationId xmlns:p14="http://schemas.microsoft.com/office/powerpoint/2010/main" val="4455865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32D189-9561-B349-9142-68706A7C32FC}" type="slidenum">
              <a:rPr lang="en-US" smtClean="0"/>
              <a:t>27</a:t>
            </a:fld>
            <a:endParaRPr lang="en-US" dirty="0"/>
          </a:p>
        </p:txBody>
      </p:sp>
    </p:spTree>
    <p:extLst>
      <p:ext uri="{BB962C8B-B14F-4D97-AF65-F5344CB8AC3E}">
        <p14:creationId xmlns:p14="http://schemas.microsoft.com/office/powerpoint/2010/main" val="35422856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32D189-9561-B349-9142-68706A7C32FC}" type="slidenum">
              <a:rPr lang="en-US" smtClean="0"/>
              <a:t>28</a:t>
            </a:fld>
            <a:endParaRPr lang="en-US" dirty="0"/>
          </a:p>
        </p:txBody>
      </p:sp>
    </p:spTree>
    <p:extLst>
      <p:ext uri="{BB962C8B-B14F-4D97-AF65-F5344CB8AC3E}">
        <p14:creationId xmlns:p14="http://schemas.microsoft.com/office/powerpoint/2010/main" val="4599458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Arthur H. Woodard Jr. graduated with his MSW, from the University Of Connecticut School Of Social work in 1984. A self-identified SOULcial Worker who’s practice has evolved through personal, educational, clinical, and practical experience.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Arthur identifies as a human Be-ing in long term recovery since 1978 from addiction and stress.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Master Recovery Coach and Trainer, Arthur is engaged in learning, practicing and teaching Recovery and Care to those who seek it.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this role Arthur has facilitated over 40 CCAR Recovery Coach Academies and over 30 Training Of Trainers since his own CCAR training experience in January 2009.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His trainings have taken him across the country having trained recovery coaches in Connecticut, Massachusetts, Maryland, Iowa, Illinois and New York.</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Arthur notes that he facilitates Recovery Coach Academy’s and TOTs in the role of Recovery Coach. He remains a Learner and Doer even when training others to provide recovery support.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his role as a Recovery Coaching Consultant with CCAR, Arthur has developed and delivered Recovery Coach Performance Support Services to CCAR volunteers and RCA graduates. He provides this support to CCAR’s 3 Recovery Community Centers monthly by facilitating an hour and a half collaborative learning opportunity to enhance and strengthen recovery coaching science and skills. In addition Arthur delivers a monthly hour-long CCAR CART Webinar to subscribed CCAR members.  These webinars are intended to enhance and strengthen recovery coaches’ in the developing their Art of Coaching Recovery.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Arthur encourages Recovery Coaches and those in training to practice learning, living and leading Recovery as a means for supporting their performance in helping a peer’s recovery and their self-care.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He models active listening skills, asks good questions, and manages his stuff while treating Recovery Coaches and those in training as Resources.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Arthur reminds himself that he teaches best what he most needs to learn and when he teaches he has the opportunity to learn twice.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Ladies and Gentlemen it is my pleasure to introduce Arthur Woodward</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732D189-9561-B349-9142-68706A7C32FC}" type="slidenum">
              <a:rPr lang="en-US" smtClean="0"/>
              <a:t>29</a:t>
            </a:fld>
            <a:endParaRPr lang="en-US" dirty="0"/>
          </a:p>
        </p:txBody>
      </p:sp>
    </p:spTree>
    <p:extLst>
      <p:ext uri="{BB962C8B-B14F-4D97-AF65-F5344CB8AC3E}">
        <p14:creationId xmlns:p14="http://schemas.microsoft.com/office/powerpoint/2010/main" val="450424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32D189-9561-B349-9142-68706A7C32FC}" type="slidenum">
              <a:rPr lang="en-US" smtClean="0"/>
              <a:t>3</a:t>
            </a:fld>
            <a:endParaRPr lang="en-US" dirty="0"/>
          </a:p>
        </p:txBody>
      </p:sp>
    </p:spTree>
    <p:extLst>
      <p:ext uri="{BB962C8B-B14F-4D97-AF65-F5344CB8AC3E}">
        <p14:creationId xmlns:p14="http://schemas.microsoft.com/office/powerpoint/2010/main" val="4032672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32D189-9561-B349-9142-68706A7C32FC}" type="slidenum">
              <a:rPr lang="en-US" smtClean="0"/>
              <a:t>4</a:t>
            </a:fld>
            <a:endParaRPr lang="en-US" dirty="0"/>
          </a:p>
        </p:txBody>
      </p:sp>
    </p:spTree>
    <p:extLst>
      <p:ext uri="{BB962C8B-B14F-4D97-AF65-F5344CB8AC3E}">
        <p14:creationId xmlns:p14="http://schemas.microsoft.com/office/powerpoint/2010/main" val="3705854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D189-9561-B349-9142-68706A7C32FC}" type="slidenum">
              <a:rPr lang="en-US" smtClean="0"/>
              <a:t>5</a:t>
            </a:fld>
            <a:endParaRPr lang="en-US" dirty="0"/>
          </a:p>
        </p:txBody>
      </p:sp>
    </p:spTree>
    <p:extLst>
      <p:ext uri="{BB962C8B-B14F-4D97-AF65-F5344CB8AC3E}">
        <p14:creationId xmlns:p14="http://schemas.microsoft.com/office/powerpoint/2010/main" val="3053647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32D189-9561-B349-9142-68706A7C32FC}" type="slidenum">
              <a:rPr lang="en-US" smtClean="0"/>
              <a:t>6</a:t>
            </a:fld>
            <a:endParaRPr lang="en-US" dirty="0"/>
          </a:p>
        </p:txBody>
      </p:sp>
    </p:spTree>
    <p:extLst>
      <p:ext uri="{BB962C8B-B14F-4D97-AF65-F5344CB8AC3E}">
        <p14:creationId xmlns:p14="http://schemas.microsoft.com/office/powerpoint/2010/main" val="2835354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32D189-9561-B349-9142-68706A7C32FC}" type="slidenum">
              <a:rPr lang="en-US" smtClean="0"/>
              <a:t>7</a:t>
            </a:fld>
            <a:endParaRPr lang="en-US" dirty="0"/>
          </a:p>
        </p:txBody>
      </p:sp>
    </p:spTree>
    <p:extLst>
      <p:ext uri="{BB962C8B-B14F-4D97-AF65-F5344CB8AC3E}">
        <p14:creationId xmlns:p14="http://schemas.microsoft.com/office/powerpoint/2010/main" val="781020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32D189-9561-B349-9142-68706A7C32FC}" type="slidenum">
              <a:rPr lang="en-US" smtClean="0"/>
              <a:t>8</a:t>
            </a:fld>
            <a:endParaRPr lang="en-US" dirty="0"/>
          </a:p>
        </p:txBody>
      </p:sp>
    </p:spTree>
    <p:extLst>
      <p:ext uri="{BB962C8B-B14F-4D97-AF65-F5344CB8AC3E}">
        <p14:creationId xmlns:p14="http://schemas.microsoft.com/office/powerpoint/2010/main" val="421053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32D189-9561-B349-9142-68706A7C32FC}" type="slidenum">
              <a:rPr lang="en-US" smtClean="0"/>
              <a:t>9</a:t>
            </a:fld>
            <a:endParaRPr lang="en-US" dirty="0"/>
          </a:p>
        </p:txBody>
      </p:sp>
    </p:spTree>
    <p:extLst>
      <p:ext uri="{BB962C8B-B14F-4D97-AF65-F5344CB8AC3E}">
        <p14:creationId xmlns:p14="http://schemas.microsoft.com/office/powerpoint/2010/main" val="40747392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26E3F96-FEB0-9245-A50C-D4D817341B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213574" cy="6909640"/>
          </a:xfrm>
          <a:prstGeom prst="rect">
            <a:avLst/>
          </a:prstGeom>
        </p:spPr>
      </p:pic>
      <p:sp>
        <p:nvSpPr>
          <p:cNvPr id="2" name="Title 1"/>
          <p:cNvSpPr>
            <a:spLocks noGrp="1"/>
          </p:cNvSpPr>
          <p:nvPr>
            <p:ph type="ctrTitle" hasCustomPrompt="1"/>
          </p:nvPr>
        </p:nvSpPr>
        <p:spPr>
          <a:xfrm>
            <a:off x="685800" y="2539897"/>
            <a:ext cx="7772400" cy="1526610"/>
          </a:xfrm>
        </p:spPr>
        <p:txBody>
          <a:bodyPr anchor="b">
            <a:normAutofit/>
          </a:bodyPr>
          <a:lstStyle>
            <a:lvl1pPr algn="ctr">
              <a:defRPr sz="3600">
                <a:solidFill>
                  <a:schemeClr val="bg1"/>
                </a:solidFill>
              </a:defRPr>
            </a:lvl1pPr>
          </a:lstStyle>
          <a:p>
            <a:r>
              <a:rPr lang="en-US" dirty="0"/>
              <a:t>Click to add title</a:t>
            </a:r>
          </a:p>
        </p:txBody>
      </p:sp>
      <p:sp>
        <p:nvSpPr>
          <p:cNvPr id="3" name="Subtitle 2"/>
          <p:cNvSpPr>
            <a:spLocks noGrp="1"/>
          </p:cNvSpPr>
          <p:nvPr>
            <p:ph type="subTitle" idx="1" hasCustomPrompt="1"/>
          </p:nvPr>
        </p:nvSpPr>
        <p:spPr>
          <a:xfrm>
            <a:off x="685800" y="4432853"/>
            <a:ext cx="7772400" cy="437322"/>
          </a:xfrm>
        </p:spPr>
        <p:txBody>
          <a:bodyPr>
            <a:normAutofit/>
          </a:bodyPr>
          <a:lstStyle>
            <a:lvl1pPr marL="0" indent="0" algn="ctr">
              <a:buNone/>
              <a:defRPr sz="2000" b="1">
                <a:solidFill>
                  <a:srgbClr val="980000"/>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 title, office</a:t>
            </a:r>
          </a:p>
        </p:txBody>
      </p:sp>
      <p:sp>
        <p:nvSpPr>
          <p:cNvPr id="9" name="Text Placeholder 8">
            <a:extLst>
              <a:ext uri="{FF2B5EF4-FFF2-40B4-BE49-F238E27FC236}">
                <a16:creationId xmlns="" xmlns:a16="http://schemas.microsoft.com/office/drawing/2014/main" id="{58768825-E069-6F42-87A9-92529D06218A}"/>
              </a:ext>
            </a:extLst>
          </p:cNvPr>
          <p:cNvSpPr>
            <a:spLocks noGrp="1"/>
          </p:cNvSpPr>
          <p:nvPr>
            <p:ph type="body" sz="quarter" idx="13" hasCustomPrompt="1"/>
          </p:nvPr>
        </p:nvSpPr>
        <p:spPr>
          <a:xfrm>
            <a:off x="685801" y="5026671"/>
            <a:ext cx="7772399" cy="400094"/>
          </a:xfrm>
        </p:spPr>
        <p:txBody>
          <a:bodyPr>
            <a:noAutofit/>
          </a:bodyPr>
          <a:lstStyle>
            <a:lvl1pPr marL="0" indent="0" algn="ctr">
              <a:buNone/>
              <a:defRPr sz="1800">
                <a:solidFill>
                  <a:srgbClr val="980000"/>
                </a:solidFill>
                <a:latin typeface="Georgia" panose="02040502050405020303" pitchFamily="18" charset="0"/>
              </a:defRPr>
            </a:lvl1pPr>
          </a:lstStyle>
          <a:p>
            <a:pPr lvl="0"/>
            <a:r>
              <a:rPr lang="en-US" dirty="0"/>
              <a:t>Click to add date</a:t>
            </a:r>
          </a:p>
        </p:txBody>
      </p:sp>
      <p:sp>
        <p:nvSpPr>
          <p:cNvPr id="11" name="Text Placeholder 10">
            <a:extLst>
              <a:ext uri="{FF2B5EF4-FFF2-40B4-BE49-F238E27FC236}">
                <a16:creationId xmlns="" xmlns:a16="http://schemas.microsoft.com/office/drawing/2014/main" id="{B146F4A7-E78E-8A41-A409-38BC9182268E}"/>
              </a:ext>
            </a:extLst>
          </p:cNvPr>
          <p:cNvSpPr>
            <a:spLocks noGrp="1"/>
          </p:cNvSpPr>
          <p:nvPr>
            <p:ph type="body" sz="quarter" idx="14" hasCustomPrompt="1"/>
          </p:nvPr>
        </p:nvSpPr>
        <p:spPr>
          <a:xfrm>
            <a:off x="685800" y="2078093"/>
            <a:ext cx="7772400" cy="233231"/>
          </a:xfrm>
        </p:spPr>
        <p:txBody>
          <a:bodyPr>
            <a:normAutofit/>
          </a:bodyPr>
          <a:lstStyle>
            <a:lvl1pPr marL="0" indent="0" algn="ctr">
              <a:buNone/>
              <a:defRPr sz="1600" b="1">
                <a:solidFill>
                  <a:schemeClr val="bg1"/>
                </a:solidFill>
                <a:latin typeface="Georgia" panose="02040502050405020303" pitchFamily="18" charset="0"/>
              </a:defRPr>
            </a:lvl1pPr>
          </a:lstStyle>
          <a:p>
            <a:pPr lvl="0"/>
            <a:r>
              <a:rPr lang="en-US" dirty="0"/>
              <a:t>MARYLAND DEPARTMENT OF HEALTH</a:t>
            </a:r>
          </a:p>
        </p:txBody>
      </p:sp>
    </p:spTree>
    <p:extLst>
      <p:ext uri="{BB962C8B-B14F-4D97-AF65-F5344CB8AC3E}">
        <p14:creationId xmlns:p14="http://schemas.microsoft.com/office/powerpoint/2010/main" val="2951456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B4BE1A8-99A0-BE4B-B404-CE990ED5FA0C}" type="slidenum">
              <a:rPr lang="en-US" smtClean="0"/>
              <a:t>‹#›</a:t>
            </a:fld>
            <a:endParaRPr lang="en-US" dirty="0"/>
          </a:p>
        </p:txBody>
      </p:sp>
    </p:spTree>
    <p:extLst>
      <p:ext uri="{BB962C8B-B14F-4D97-AF65-F5344CB8AC3E}">
        <p14:creationId xmlns:p14="http://schemas.microsoft.com/office/powerpoint/2010/main" val="3198220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B4BE1A8-99A0-BE4B-B404-CE990ED5FA0C}" type="slidenum">
              <a:rPr lang="en-US" smtClean="0"/>
              <a:t>‹#›</a:t>
            </a:fld>
            <a:endParaRPr lang="en-US" dirty="0"/>
          </a:p>
        </p:txBody>
      </p:sp>
    </p:spTree>
    <p:extLst>
      <p:ext uri="{BB962C8B-B14F-4D97-AF65-F5344CB8AC3E}">
        <p14:creationId xmlns:p14="http://schemas.microsoft.com/office/powerpoint/2010/main" val="2425380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58CFC0-7BBD-0C44-A8FB-82E268E6A423}" type="datetimeFigureOut">
              <a:rPr lang="en-US" smtClean="0">
                <a:solidFill>
                  <a:prstClr val="black">
                    <a:tint val="75000"/>
                  </a:prstClr>
                </a:solidFill>
              </a:rPr>
              <a:pPr/>
              <a:t>5/14/2019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22676B-D358-CB45-B84F-A117A1C5CE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89916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577712" y="6152495"/>
            <a:ext cx="499248" cy="365125"/>
          </a:xfrm>
        </p:spPr>
        <p:txBody>
          <a:bodyPr/>
          <a:lstStyle>
            <a:lvl1pPr>
              <a:defRPr sz="1600"/>
            </a:lvl1pPr>
          </a:lstStyle>
          <a:p>
            <a:fld id="{EB4BE1A8-99A0-BE4B-B404-CE990ED5FA0C}" type="slidenum">
              <a:rPr lang="en-US" smtClean="0">
                <a:solidFill>
                  <a:prstClr val="black">
                    <a:tint val="75000"/>
                  </a:prstClr>
                </a:solidFill>
              </a:rPr>
              <a:pPr/>
              <a:t>‹#›</a:t>
            </a:fld>
            <a:endParaRPr lang="en-US" dirty="0">
              <a:solidFill>
                <a:prstClr val="black">
                  <a:tint val="75000"/>
                </a:prstClr>
              </a:solidFill>
            </a:endParaRPr>
          </a:p>
        </p:txBody>
      </p:sp>
      <p:sp>
        <p:nvSpPr>
          <p:cNvPr id="8" name="Text Placeholder 7">
            <a:extLst>
              <a:ext uri="{FF2B5EF4-FFF2-40B4-BE49-F238E27FC236}">
                <a16:creationId xmlns="" xmlns:a16="http://schemas.microsoft.com/office/drawing/2014/main" id="{48F4CB9B-4BD7-3D49-A075-0D8E65D83CF6}"/>
              </a:ext>
            </a:extLst>
          </p:cNvPr>
          <p:cNvSpPr>
            <a:spLocks noGrp="1"/>
          </p:cNvSpPr>
          <p:nvPr>
            <p:ph type="body" sz="quarter" idx="13" hasCustomPrompt="1"/>
          </p:nvPr>
        </p:nvSpPr>
        <p:spPr>
          <a:xfrm>
            <a:off x="628650" y="365126"/>
            <a:ext cx="7886700" cy="447675"/>
          </a:xfrm>
        </p:spPr>
        <p:txBody>
          <a:bodyPr>
            <a:normAutofit/>
          </a:bodyPr>
          <a:lstStyle>
            <a:lvl1pPr marL="0" indent="0">
              <a:buNone/>
              <a:defRPr sz="2000" i="1">
                <a:solidFill>
                  <a:schemeClr val="tx1">
                    <a:lumMod val="50000"/>
                    <a:lumOff val="50000"/>
                  </a:schemeClr>
                </a:solidFill>
                <a:latin typeface="Georgia" panose="02040502050405020303" pitchFamily="18" charset="0"/>
              </a:defRPr>
            </a:lvl1pPr>
          </a:lstStyle>
          <a:p>
            <a:pPr lvl="0"/>
            <a:r>
              <a:rPr lang="en-US" dirty="0"/>
              <a:t>Click to add Chapter reference: Title</a:t>
            </a:r>
          </a:p>
        </p:txBody>
      </p:sp>
    </p:spTree>
    <p:extLst>
      <p:ext uri="{BB962C8B-B14F-4D97-AF65-F5344CB8AC3E}">
        <p14:creationId xmlns:p14="http://schemas.microsoft.com/office/powerpoint/2010/main" val="2588021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tandard">
  <p:cSld name="Standard">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lstStyle>
            <a:lvl1pPr marL="457200" lvl="0" indent="-406400" algn="l">
              <a:lnSpc>
                <a:spcPct val="90000"/>
              </a:lnSpc>
              <a:spcBef>
                <a:spcPts val="1000"/>
              </a:spcBef>
              <a:spcAft>
                <a:spcPts val="0"/>
              </a:spcAft>
              <a:buClr>
                <a:srgbClr val="262626"/>
              </a:buClr>
              <a:buSzPts val="2800"/>
              <a:buChar char="•"/>
              <a:defRPr>
                <a:solidFill>
                  <a:srgbClr val="262626"/>
                </a:solidFill>
              </a:defRPr>
            </a:lvl1pPr>
            <a:lvl2pPr marL="914400" lvl="1" indent="-381000" algn="l">
              <a:lnSpc>
                <a:spcPct val="90000"/>
              </a:lnSpc>
              <a:spcBef>
                <a:spcPts val="500"/>
              </a:spcBef>
              <a:spcAft>
                <a:spcPts val="0"/>
              </a:spcAft>
              <a:buClr>
                <a:srgbClr val="262626"/>
              </a:buClr>
              <a:buSzPts val="2400"/>
              <a:buChar char="•"/>
              <a:defRPr>
                <a:solidFill>
                  <a:srgbClr val="262626"/>
                </a:solidFill>
              </a:defRPr>
            </a:lvl2pPr>
            <a:lvl3pPr marL="1371600" lvl="2" indent="-381000" algn="l">
              <a:lnSpc>
                <a:spcPct val="90000"/>
              </a:lnSpc>
              <a:spcBef>
                <a:spcPts val="500"/>
              </a:spcBef>
              <a:spcAft>
                <a:spcPts val="0"/>
              </a:spcAft>
              <a:buClr>
                <a:srgbClr val="262626"/>
              </a:buClr>
              <a:buSzPts val="2400"/>
              <a:buChar char="•"/>
              <a:defRPr>
                <a:solidFill>
                  <a:srgbClr val="262626"/>
                </a:solidFill>
              </a:defRPr>
            </a:lvl3pPr>
            <a:lvl4pPr marL="1828800" lvl="3" indent="-381000" algn="l">
              <a:lnSpc>
                <a:spcPct val="90000"/>
              </a:lnSpc>
              <a:spcBef>
                <a:spcPts val="500"/>
              </a:spcBef>
              <a:spcAft>
                <a:spcPts val="0"/>
              </a:spcAft>
              <a:buClr>
                <a:srgbClr val="262626"/>
              </a:buClr>
              <a:buSzPts val="2400"/>
              <a:buChar char="•"/>
              <a:defRPr>
                <a:solidFill>
                  <a:srgbClr val="262626"/>
                </a:solidFill>
              </a:defRPr>
            </a:lvl4pPr>
            <a:lvl5pPr marL="2286000" lvl="4" indent="-381000" algn="l">
              <a:lnSpc>
                <a:spcPct val="90000"/>
              </a:lnSpc>
              <a:spcBef>
                <a:spcPts val="500"/>
              </a:spcBef>
              <a:spcAft>
                <a:spcPts val="0"/>
              </a:spcAft>
              <a:buClr>
                <a:srgbClr val="262626"/>
              </a:buClr>
              <a:buSzPts val="2400"/>
              <a:buChar char="•"/>
              <a:defRPr>
                <a:solidFill>
                  <a:srgbClr val="262626"/>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
          <p:cNvSpPr txBox="1">
            <a:spLocks noGrp="1"/>
          </p:cNvSpPr>
          <p:nvPr>
            <p:ph type="sldNum" idx="12"/>
          </p:nvPr>
        </p:nvSpPr>
        <p:spPr>
          <a:xfrm>
            <a:off x="577712" y="6152495"/>
            <a:ext cx="49924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a:solidFill>
                  <a:srgbClr val="888888"/>
                </a:solidFill>
                <a:latin typeface="Times New Roman"/>
                <a:ea typeface="Times New Roman"/>
                <a:cs typeface="Times New Roman"/>
                <a:sym typeface="Times New Roman"/>
              </a:defRPr>
            </a:lvl1pPr>
            <a:lvl2pPr marL="0" lvl="1" indent="0" algn="l">
              <a:spcBef>
                <a:spcPts val="0"/>
              </a:spcBef>
              <a:buNone/>
              <a:defRPr sz="1600">
                <a:solidFill>
                  <a:srgbClr val="888888"/>
                </a:solidFill>
                <a:latin typeface="Times New Roman"/>
                <a:ea typeface="Times New Roman"/>
                <a:cs typeface="Times New Roman"/>
                <a:sym typeface="Times New Roman"/>
              </a:defRPr>
            </a:lvl2pPr>
            <a:lvl3pPr marL="0" lvl="2" indent="0" algn="l">
              <a:spcBef>
                <a:spcPts val="0"/>
              </a:spcBef>
              <a:buNone/>
              <a:defRPr sz="1600">
                <a:solidFill>
                  <a:srgbClr val="888888"/>
                </a:solidFill>
                <a:latin typeface="Times New Roman"/>
                <a:ea typeface="Times New Roman"/>
                <a:cs typeface="Times New Roman"/>
                <a:sym typeface="Times New Roman"/>
              </a:defRPr>
            </a:lvl3pPr>
            <a:lvl4pPr marL="0" lvl="3" indent="0" algn="l">
              <a:spcBef>
                <a:spcPts val="0"/>
              </a:spcBef>
              <a:buNone/>
              <a:defRPr sz="1600">
                <a:solidFill>
                  <a:srgbClr val="888888"/>
                </a:solidFill>
                <a:latin typeface="Times New Roman"/>
                <a:ea typeface="Times New Roman"/>
                <a:cs typeface="Times New Roman"/>
                <a:sym typeface="Times New Roman"/>
              </a:defRPr>
            </a:lvl4pPr>
            <a:lvl5pPr marL="0" lvl="4" indent="0" algn="l">
              <a:spcBef>
                <a:spcPts val="0"/>
              </a:spcBef>
              <a:buNone/>
              <a:defRPr sz="1600">
                <a:solidFill>
                  <a:srgbClr val="888888"/>
                </a:solidFill>
                <a:latin typeface="Times New Roman"/>
                <a:ea typeface="Times New Roman"/>
                <a:cs typeface="Times New Roman"/>
                <a:sym typeface="Times New Roman"/>
              </a:defRPr>
            </a:lvl5pPr>
            <a:lvl6pPr marL="0" lvl="5" indent="0" algn="l">
              <a:spcBef>
                <a:spcPts val="0"/>
              </a:spcBef>
              <a:buNone/>
              <a:defRPr sz="1600">
                <a:solidFill>
                  <a:srgbClr val="888888"/>
                </a:solidFill>
                <a:latin typeface="Times New Roman"/>
                <a:ea typeface="Times New Roman"/>
                <a:cs typeface="Times New Roman"/>
                <a:sym typeface="Times New Roman"/>
              </a:defRPr>
            </a:lvl6pPr>
            <a:lvl7pPr marL="0" lvl="6" indent="0" algn="l">
              <a:spcBef>
                <a:spcPts val="0"/>
              </a:spcBef>
              <a:buNone/>
              <a:defRPr sz="1600">
                <a:solidFill>
                  <a:srgbClr val="888888"/>
                </a:solidFill>
                <a:latin typeface="Times New Roman"/>
                <a:ea typeface="Times New Roman"/>
                <a:cs typeface="Times New Roman"/>
                <a:sym typeface="Times New Roman"/>
              </a:defRPr>
            </a:lvl7pPr>
            <a:lvl8pPr marL="0" lvl="7" indent="0" algn="l">
              <a:spcBef>
                <a:spcPts val="0"/>
              </a:spcBef>
              <a:buNone/>
              <a:defRPr sz="1600">
                <a:solidFill>
                  <a:srgbClr val="888888"/>
                </a:solidFill>
                <a:latin typeface="Times New Roman"/>
                <a:ea typeface="Times New Roman"/>
                <a:cs typeface="Times New Roman"/>
                <a:sym typeface="Times New Roman"/>
              </a:defRPr>
            </a:lvl8pPr>
            <a:lvl9pPr marL="0" lvl="8" indent="0" algn="l">
              <a:spcBef>
                <a:spcPts val="0"/>
              </a:spcBef>
              <a:buNone/>
              <a:defRPr sz="1600">
                <a:solidFill>
                  <a:srgbClr val="888888"/>
                </a:solidFill>
                <a:latin typeface="Times New Roman"/>
                <a:ea typeface="Times New Roman"/>
                <a:cs typeface="Times New Roman"/>
                <a:sym typeface="Times New Roman"/>
              </a:defRPr>
            </a:lvl9pPr>
          </a:lstStyle>
          <a:p>
            <a:fld id="{00000000-1234-1234-1234-123412341234}" type="slidenum">
              <a:rPr lang="en-US"/>
              <a:pPr/>
              <a:t>‹#›</a:t>
            </a:fld>
            <a:endParaRPr/>
          </a:p>
        </p:txBody>
      </p:sp>
      <p:sp>
        <p:nvSpPr>
          <p:cNvPr id="24" name="Google Shape;24;p3"/>
          <p:cNvSpPr txBox="1">
            <a:spLocks noGrp="1"/>
          </p:cNvSpPr>
          <p:nvPr>
            <p:ph type="body" idx="2"/>
          </p:nvPr>
        </p:nvSpPr>
        <p:spPr>
          <a:xfrm>
            <a:off x="628650" y="365126"/>
            <a:ext cx="7886700" cy="447675"/>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7F7F7F"/>
              </a:buClr>
              <a:buSzPts val="2000"/>
              <a:buNone/>
              <a:defRPr sz="2000" i="1">
                <a:solidFill>
                  <a:srgbClr val="7F7F7F"/>
                </a:solidFill>
                <a:latin typeface="Georgia"/>
                <a:ea typeface="Georgia"/>
                <a:cs typeface="Georgia"/>
                <a:sym typeface="Georgia"/>
              </a:defRPr>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577712" y="6152495"/>
            <a:ext cx="499248" cy="365125"/>
          </a:xfrm>
        </p:spPr>
        <p:txBody>
          <a:bodyPr/>
          <a:lstStyle>
            <a:lvl1pPr>
              <a:defRPr sz="1600"/>
            </a:lvl1pPr>
          </a:lstStyle>
          <a:p>
            <a:fld id="{EB4BE1A8-99A0-BE4B-B404-CE990ED5FA0C}" type="slidenum">
              <a:rPr lang="en-US" smtClean="0"/>
              <a:pPr/>
              <a:t>‹#›</a:t>
            </a:fld>
            <a:endParaRPr lang="en-US" dirty="0"/>
          </a:p>
        </p:txBody>
      </p:sp>
      <p:sp>
        <p:nvSpPr>
          <p:cNvPr id="8" name="Text Placeholder 7">
            <a:extLst>
              <a:ext uri="{FF2B5EF4-FFF2-40B4-BE49-F238E27FC236}">
                <a16:creationId xmlns="" xmlns:a16="http://schemas.microsoft.com/office/drawing/2014/main" id="{48F4CB9B-4BD7-3D49-A075-0D8E65D83CF6}"/>
              </a:ext>
            </a:extLst>
          </p:cNvPr>
          <p:cNvSpPr>
            <a:spLocks noGrp="1"/>
          </p:cNvSpPr>
          <p:nvPr>
            <p:ph type="body" sz="quarter" idx="13" hasCustomPrompt="1"/>
          </p:nvPr>
        </p:nvSpPr>
        <p:spPr>
          <a:xfrm>
            <a:off x="628650" y="365126"/>
            <a:ext cx="7886700" cy="447675"/>
          </a:xfrm>
        </p:spPr>
        <p:txBody>
          <a:bodyPr>
            <a:normAutofit/>
          </a:bodyPr>
          <a:lstStyle>
            <a:lvl1pPr marL="0" indent="0">
              <a:buNone/>
              <a:defRPr sz="2000" i="1">
                <a:solidFill>
                  <a:schemeClr val="tx1">
                    <a:lumMod val="50000"/>
                    <a:lumOff val="50000"/>
                  </a:schemeClr>
                </a:solidFill>
                <a:latin typeface="Georgia" panose="02040502050405020303" pitchFamily="18" charset="0"/>
              </a:defRPr>
            </a:lvl1pPr>
          </a:lstStyle>
          <a:p>
            <a:pPr lvl="0"/>
            <a:r>
              <a:rPr lang="en-US" dirty="0"/>
              <a:t>Click to add Chapter reference: Title</a:t>
            </a:r>
          </a:p>
        </p:txBody>
      </p:sp>
    </p:spTree>
    <p:extLst>
      <p:ext uri="{BB962C8B-B14F-4D97-AF65-F5344CB8AC3E}">
        <p14:creationId xmlns:p14="http://schemas.microsoft.com/office/powerpoint/2010/main" val="2588021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cxnSp>
        <p:nvCxnSpPr>
          <p:cNvPr id="5" name="Shape 99">
            <a:extLst>
              <a:ext uri="{FF2B5EF4-FFF2-40B4-BE49-F238E27FC236}">
                <a16:creationId xmlns="" xmlns:a16="http://schemas.microsoft.com/office/drawing/2014/main" id="{FAB5DBD5-ED1B-4741-9821-3F95A8B46D26}"/>
              </a:ext>
            </a:extLst>
          </p:cNvPr>
          <p:cNvCxnSpPr>
            <a:cxnSpLocks/>
          </p:cNvCxnSpPr>
          <p:nvPr userDrawn="1"/>
        </p:nvCxnSpPr>
        <p:spPr>
          <a:xfrm>
            <a:off x="2082800" y="4225978"/>
            <a:ext cx="7061200" cy="0"/>
          </a:xfrm>
          <a:prstGeom prst="straightConnector1">
            <a:avLst/>
          </a:prstGeom>
          <a:noFill/>
          <a:ln w="28575" cap="flat" cmpd="sng">
            <a:solidFill>
              <a:srgbClr val="980000"/>
            </a:solidFill>
            <a:prstDash val="solid"/>
            <a:round/>
            <a:headEnd type="none" w="lg" len="lg"/>
            <a:tailEnd type="none" w="lg" len="lg"/>
          </a:ln>
        </p:spPr>
      </p:cxnSp>
      <p:sp>
        <p:nvSpPr>
          <p:cNvPr id="8" name="Text Placeholder 7">
            <a:extLst>
              <a:ext uri="{FF2B5EF4-FFF2-40B4-BE49-F238E27FC236}">
                <a16:creationId xmlns="" xmlns:a16="http://schemas.microsoft.com/office/drawing/2014/main" id="{6DD49DEE-DB45-DF4D-8A56-27437289448E}"/>
              </a:ext>
            </a:extLst>
          </p:cNvPr>
          <p:cNvSpPr>
            <a:spLocks noGrp="1"/>
          </p:cNvSpPr>
          <p:nvPr>
            <p:ph type="body" sz="quarter" idx="13" hasCustomPrompt="1"/>
          </p:nvPr>
        </p:nvSpPr>
        <p:spPr>
          <a:xfrm>
            <a:off x="2001838" y="3667125"/>
            <a:ext cx="7142162" cy="488950"/>
          </a:xfrm>
        </p:spPr>
        <p:txBody>
          <a:bodyPr>
            <a:noAutofit/>
          </a:bodyPr>
          <a:lstStyle>
            <a:lvl1pPr marL="0" indent="0">
              <a:buNone/>
              <a:defRPr sz="3500" i="1"/>
            </a:lvl1pPr>
          </a:lstStyle>
          <a:p>
            <a:pPr lvl="0"/>
            <a:r>
              <a:rPr lang="en-US" dirty="0"/>
              <a:t>Click to add Chapter Intro</a:t>
            </a:r>
          </a:p>
        </p:txBody>
      </p:sp>
      <p:sp>
        <p:nvSpPr>
          <p:cNvPr id="10" name="Text Placeholder 9">
            <a:extLst>
              <a:ext uri="{FF2B5EF4-FFF2-40B4-BE49-F238E27FC236}">
                <a16:creationId xmlns="" xmlns:a16="http://schemas.microsoft.com/office/drawing/2014/main" id="{476D33B6-D6A5-6648-A849-A5377F3467D3}"/>
              </a:ext>
            </a:extLst>
          </p:cNvPr>
          <p:cNvSpPr>
            <a:spLocks noGrp="1"/>
          </p:cNvSpPr>
          <p:nvPr>
            <p:ph type="body" sz="quarter" idx="14" hasCustomPrompt="1"/>
          </p:nvPr>
        </p:nvSpPr>
        <p:spPr>
          <a:xfrm>
            <a:off x="2001838" y="4196398"/>
            <a:ext cx="7142162" cy="720725"/>
          </a:xfrm>
        </p:spPr>
        <p:txBody>
          <a:bodyPr>
            <a:normAutofit/>
          </a:bodyPr>
          <a:lstStyle>
            <a:lvl1pPr marL="0" indent="0">
              <a:buNone/>
              <a:defRPr sz="4500" b="1"/>
            </a:lvl1pPr>
          </a:lstStyle>
          <a:p>
            <a:pPr lvl="0"/>
            <a:r>
              <a:rPr lang="en-US" dirty="0"/>
              <a:t>Click to add Chapter Title</a:t>
            </a:r>
          </a:p>
        </p:txBody>
      </p:sp>
    </p:spTree>
    <p:extLst>
      <p:ext uri="{BB962C8B-B14F-4D97-AF65-F5344CB8AC3E}">
        <p14:creationId xmlns:p14="http://schemas.microsoft.com/office/powerpoint/2010/main" val="1681169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EB4BE1A8-99A0-BE4B-B404-CE990ED5FA0C}" type="slidenum">
              <a:rPr lang="en-US" smtClean="0"/>
              <a:t>‹#›</a:t>
            </a:fld>
            <a:endParaRPr lang="en-US" dirty="0"/>
          </a:p>
        </p:txBody>
      </p:sp>
    </p:spTree>
    <p:extLst>
      <p:ext uri="{BB962C8B-B14F-4D97-AF65-F5344CB8AC3E}">
        <p14:creationId xmlns:p14="http://schemas.microsoft.com/office/powerpoint/2010/main" val="2781842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EB4BE1A8-99A0-BE4B-B404-CE990ED5FA0C}" type="slidenum">
              <a:rPr lang="en-US" smtClean="0"/>
              <a:t>‹#›</a:t>
            </a:fld>
            <a:endParaRPr lang="en-US" dirty="0"/>
          </a:p>
        </p:txBody>
      </p:sp>
    </p:spTree>
    <p:extLst>
      <p:ext uri="{BB962C8B-B14F-4D97-AF65-F5344CB8AC3E}">
        <p14:creationId xmlns:p14="http://schemas.microsoft.com/office/powerpoint/2010/main" val="26931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EB4BE1A8-99A0-BE4B-B404-CE990ED5FA0C}" type="slidenum">
              <a:rPr lang="en-US" smtClean="0"/>
              <a:t>‹#›</a:t>
            </a:fld>
            <a:endParaRPr lang="en-US" dirty="0"/>
          </a:p>
        </p:txBody>
      </p:sp>
    </p:spTree>
    <p:extLst>
      <p:ext uri="{BB962C8B-B14F-4D97-AF65-F5344CB8AC3E}">
        <p14:creationId xmlns:p14="http://schemas.microsoft.com/office/powerpoint/2010/main" val="1614460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EB4BE1A8-99A0-BE4B-B404-CE990ED5FA0C}" type="slidenum">
              <a:rPr lang="en-US" smtClean="0"/>
              <a:t>‹#›</a:t>
            </a:fld>
            <a:endParaRPr lang="en-US" dirty="0"/>
          </a:p>
        </p:txBody>
      </p:sp>
    </p:spTree>
    <p:extLst>
      <p:ext uri="{BB962C8B-B14F-4D97-AF65-F5344CB8AC3E}">
        <p14:creationId xmlns:p14="http://schemas.microsoft.com/office/powerpoint/2010/main" val="752502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B4BE1A8-99A0-BE4B-B404-CE990ED5FA0C}" type="slidenum">
              <a:rPr lang="en-US" smtClean="0"/>
              <a:t>‹#›</a:t>
            </a:fld>
            <a:endParaRPr lang="en-US" dirty="0"/>
          </a:p>
        </p:txBody>
      </p:sp>
    </p:spTree>
    <p:extLst>
      <p:ext uri="{BB962C8B-B14F-4D97-AF65-F5344CB8AC3E}">
        <p14:creationId xmlns:p14="http://schemas.microsoft.com/office/powerpoint/2010/main" val="2422652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B4BE1A8-99A0-BE4B-B404-CE990ED5FA0C}" type="slidenum">
              <a:rPr lang="en-US" smtClean="0"/>
              <a:t>‹#›</a:t>
            </a:fld>
            <a:endParaRPr lang="en-US" dirty="0"/>
          </a:p>
        </p:txBody>
      </p:sp>
    </p:spTree>
    <p:extLst>
      <p:ext uri="{BB962C8B-B14F-4D97-AF65-F5344CB8AC3E}">
        <p14:creationId xmlns:p14="http://schemas.microsoft.com/office/powerpoint/2010/main" val="460535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516752" y="6152495"/>
            <a:ext cx="499248" cy="365125"/>
          </a:xfrm>
          <a:prstGeom prst="rect">
            <a:avLst/>
          </a:prstGeom>
        </p:spPr>
        <p:txBody>
          <a:bodyPr vert="horz" lIns="91440" tIns="45720" rIns="91440" bIns="45720" rtlCol="0" anchor="ctr"/>
          <a:lstStyle>
            <a:lvl1pPr algn="l">
              <a:defRPr sz="2000">
                <a:solidFill>
                  <a:schemeClr val="tx1">
                    <a:tint val="75000"/>
                  </a:schemeClr>
                </a:solidFill>
                <a:latin typeface="Times New Roman" panose="02020603050405020304" pitchFamily="18" charset="0"/>
                <a:cs typeface="Times New Roman" panose="02020603050405020304" pitchFamily="18" charset="0"/>
              </a:defRPr>
            </a:lvl1pPr>
          </a:lstStyle>
          <a:p>
            <a:fld id="{EB4BE1A8-99A0-BE4B-B404-CE990ED5FA0C}" type="slidenum">
              <a:rPr lang="en-US" smtClean="0"/>
              <a:pPr/>
              <a:t>‹#›</a:t>
            </a:fld>
            <a:endParaRPr lang="en-US" dirty="0"/>
          </a:p>
        </p:txBody>
      </p:sp>
      <p:pic>
        <p:nvPicPr>
          <p:cNvPr id="7" name="Picture 6" descr="https://lh4.googleusercontent.com/ZsmX9CwA4D1VTH66_HLHu8ppRW6FXdouYr3Dsi2o0ZGBLCWc7fDdjS4SaiDKzoNh9VE3LpnzUwswN8SXyuQit31G-iiAFQFgJt2nXsTJmxvd3Dstg6TnPsV5OLcQpumGO4zjwPN2GT0">
            <a:extLst>
              <a:ext uri="{FF2B5EF4-FFF2-40B4-BE49-F238E27FC236}">
                <a16:creationId xmlns="" xmlns:a16="http://schemas.microsoft.com/office/drawing/2014/main" id="{6613F1CD-0F36-0A43-BE75-B5576EFB39F0}"/>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273627" y="6176963"/>
            <a:ext cx="2241723" cy="457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2348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3" r:id="rId4"/>
    <p:sldLayoutId id="2147483664" r:id="rId5"/>
    <p:sldLayoutId id="2147483665" r:id="rId6"/>
    <p:sldLayoutId id="2147483666"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000" b="1"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58CFC0-7BBD-0C44-A8FB-82E268E6A423}" type="datetimeFigureOut">
              <a:rPr lang="en-US" smtClean="0">
                <a:solidFill>
                  <a:prstClr val="black">
                    <a:tint val="75000"/>
                  </a:prstClr>
                </a:solidFill>
              </a:rPr>
              <a:pPr/>
              <a:t>5/14/2019</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22676B-D358-CB45-B84F-A117A1C5CE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9025537"/>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516752" y="6152495"/>
            <a:ext cx="499248" cy="365125"/>
          </a:xfrm>
          <a:prstGeom prst="rect">
            <a:avLst/>
          </a:prstGeom>
        </p:spPr>
        <p:txBody>
          <a:bodyPr vert="horz" lIns="91440" tIns="45720" rIns="91440" bIns="45720" rtlCol="0" anchor="ctr"/>
          <a:lstStyle>
            <a:lvl1pPr algn="l">
              <a:defRPr sz="2000">
                <a:solidFill>
                  <a:schemeClr val="tx1">
                    <a:tint val="75000"/>
                  </a:schemeClr>
                </a:solidFill>
                <a:latin typeface="Times New Roman" panose="02020603050405020304" pitchFamily="18" charset="0"/>
                <a:cs typeface="Times New Roman" panose="02020603050405020304" pitchFamily="18" charset="0"/>
              </a:defRPr>
            </a:lvl1pPr>
          </a:lstStyle>
          <a:p>
            <a:fld id="{EB4BE1A8-99A0-BE4B-B404-CE990ED5FA0C}"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https://lh4.googleusercontent.com/ZsmX9CwA4D1VTH66_HLHu8ppRW6FXdouYr3Dsi2o0ZGBLCWc7fDdjS4SaiDKzoNh9VE3LpnzUwswN8SXyuQit31G-iiAFQFgJt2nXsTJmxvd3Dstg6TnPsV5OLcQpumGO4zjwPN2GT0">
            <a:extLst>
              <a:ext uri="{FF2B5EF4-FFF2-40B4-BE49-F238E27FC236}">
                <a16:creationId xmlns="" xmlns:a16="http://schemas.microsoft.com/office/drawing/2014/main" id="{6613F1CD-0F36-0A43-BE75-B5576EFB39F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273627" y="6176963"/>
            <a:ext cx="2241723" cy="457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234832"/>
      </p:ext>
    </p:extLst>
  </p:cSld>
  <p:clrMap bg1="lt1" tx1="dk1" bg2="lt2" tx2="dk2" accent1="accent1" accent2="accent2" accent3="accent3" accent4="accent4" accent5="accent5" accent6="accent6" hlink="hlink" folHlink="folHlink"/>
  <p:sldLayoutIdLst>
    <p:sldLayoutId id="2147483677" r:id="rId1"/>
  </p:sldLayoutIdLst>
  <p:hf hdr="0" ftr="0" dt="0"/>
  <p:txStyles>
    <p:titleStyle>
      <a:lvl1pPr algn="l" defTabSz="914400" rtl="0" eaLnBrk="1" latinLnBrk="0" hangingPunct="1">
        <a:lnSpc>
          <a:spcPct val="90000"/>
        </a:lnSpc>
        <a:spcBef>
          <a:spcPct val="0"/>
        </a:spcBef>
        <a:buNone/>
        <a:defRPr sz="4000" b="1"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000"/>
              <a:buFont typeface="Georgia"/>
              <a:buNone/>
              <a:defRPr sz="4000" b="1"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rgbClr val="262626"/>
              </a:buClr>
              <a:buSzPts val="2800"/>
              <a:buFont typeface="Arial"/>
              <a:buChar char="•"/>
              <a:defRPr sz="2800" b="0" i="0" u="none" strike="noStrike" cap="none">
                <a:solidFill>
                  <a:srgbClr val="26262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262626"/>
              </a:buClr>
              <a:buSzPts val="2400"/>
              <a:buFont typeface="Arial"/>
              <a:buChar char="•"/>
              <a:defRPr sz="2400" b="0" i="0" u="none" strike="noStrike" cap="none">
                <a:solidFill>
                  <a:srgbClr val="262626"/>
                </a:solidFill>
                <a:latin typeface="Times New Roman"/>
                <a:ea typeface="Times New Roman"/>
                <a:cs typeface="Times New Roman"/>
                <a:sym typeface="Times New Roman"/>
              </a:defRPr>
            </a:lvl2pPr>
            <a:lvl3pPr marL="1371600" marR="0" lvl="2" indent="-381000" algn="l" rtl="0">
              <a:lnSpc>
                <a:spcPct val="90000"/>
              </a:lnSpc>
              <a:spcBef>
                <a:spcPts val="500"/>
              </a:spcBef>
              <a:spcAft>
                <a:spcPts val="0"/>
              </a:spcAft>
              <a:buClr>
                <a:srgbClr val="262626"/>
              </a:buClr>
              <a:buSzPts val="2400"/>
              <a:buFont typeface="Arial"/>
              <a:buChar char="•"/>
              <a:defRPr sz="2400" b="0" i="0" u="none" strike="noStrike" cap="none">
                <a:solidFill>
                  <a:srgbClr val="262626"/>
                </a:solidFill>
                <a:latin typeface="Times New Roman"/>
                <a:ea typeface="Times New Roman"/>
                <a:cs typeface="Times New Roman"/>
                <a:sym typeface="Times New Roman"/>
              </a:defRPr>
            </a:lvl3pPr>
            <a:lvl4pPr marL="1828800" marR="0" lvl="3" indent="-381000" algn="l" rtl="0">
              <a:lnSpc>
                <a:spcPct val="90000"/>
              </a:lnSpc>
              <a:spcBef>
                <a:spcPts val="500"/>
              </a:spcBef>
              <a:spcAft>
                <a:spcPts val="0"/>
              </a:spcAft>
              <a:buClr>
                <a:srgbClr val="262626"/>
              </a:buClr>
              <a:buSzPts val="2400"/>
              <a:buFont typeface="Arial"/>
              <a:buChar char="•"/>
              <a:defRPr sz="2400" b="0" i="0" u="none" strike="noStrike" cap="none">
                <a:solidFill>
                  <a:srgbClr val="262626"/>
                </a:solidFill>
                <a:latin typeface="Times New Roman"/>
                <a:ea typeface="Times New Roman"/>
                <a:cs typeface="Times New Roman"/>
                <a:sym typeface="Times New Roman"/>
              </a:defRPr>
            </a:lvl4pPr>
            <a:lvl5pPr marL="2286000" marR="0" lvl="4" indent="-381000" algn="l" rtl="0">
              <a:lnSpc>
                <a:spcPct val="90000"/>
              </a:lnSpc>
              <a:spcBef>
                <a:spcPts val="500"/>
              </a:spcBef>
              <a:spcAft>
                <a:spcPts val="0"/>
              </a:spcAft>
              <a:buClr>
                <a:srgbClr val="262626"/>
              </a:buClr>
              <a:buSzPts val="2400"/>
              <a:buFont typeface="Arial"/>
              <a:buChar char="•"/>
              <a:defRPr sz="2400" b="0" i="0" u="none" strike="noStrike" cap="none">
                <a:solidFill>
                  <a:srgbClr val="262626"/>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516752" y="6152495"/>
            <a:ext cx="499248"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2000" b="0" i="0" u="none" strike="noStrike" cap="none">
                <a:solidFill>
                  <a:srgbClr val="888888"/>
                </a:solidFill>
                <a:latin typeface="Times New Roman"/>
                <a:ea typeface="Times New Roman"/>
                <a:cs typeface="Times New Roman"/>
                <a:sym typeface="Times New Roman"/>
              </a:defRPr>
            </a:lvl1pPr>
            <a:lvl2pPr marL="0" marR="0" lvl="1" indent="0" algn="l" rtl="0">
              <a:spcBef>
                <a:spcPts val="0"/>
              </a:spcBef>
              <a:buNone/>
              <a:defRPr sz="2000" b="0" i="0" u="none" strike="noStrike" cap="none">
                <a:solidFill>
                  <a:srgbClr val="888888"/>
                </a:solidFill>
                <a:latin typeface="Times New Roman"/>
                <a:ea typeface="Times New Roman"/>
                <a:cs typeface="Times New Roman"/>
                <a:sym typeface="Times New Roman"/>
              </a:defRPr>
            </a:lvl2pPr>
            <a:lvl3pPr marL="0" marR="0" lvl="2" indent="0" algn="l" rtl="0">
              <a:spcBef>
                <a:spcPts val="0"/>
              </a:spcBef>
              <a:buNone/>
              <a:defRPr sz="2000" b="0" i="0" u="none" strike="noStrike" cap="none">
                <a:solidFill>
                  <a:srgbClr val="888888"/>
                </a:solidFill>
                <a:latin typeface="Times New Roman"/>
                <a:ea typeface="Times New Roman"/>
                <a:cs typeface="Times New Roman"/>
                <a:sym typeface="Times New Roman"/>
              </a:defRPr>
            </a:lvl3pPr>
            <a:lvl4pPr marL="0" marR="0" lvl="3" indent="0" algn="l" rtl="0">
              <a:spcBef>
                <a:spcPts val="0"/>
              </a:spcBef>
              <a:buNone/>
              <a:defRPr sz="2000" b="0" i="0" u="none" strike="noStrike" cap="none">
                <a:solidFill>
                  <a:srgbClr val="888888"/>
                </a:solidFill>
                <a:latin typeface="Times New Roman"/>
                <a:ea typeface="Times New Roman"/>
                <a:cs typeface="Times New Roman"/>
                <a:sym typeface="Times New Roman"/>
              </a:defRPr>
            </a:lvl4pPr>
            <a:lvl5pPr marL="0" marR="0" lvl="4" indent="0" algn="l" rtl="0">
              <a:spcBef>
                <a:spcPts val="0"/>
              </a:spcBef>
              <a:buNone/>
              <a:defRPr sz="2000" b="0" i="0" u="none" strike="noStrike" cap="none">
                <a:solidFill>
                  <a:srgbClr val="888888"/>
                </a:solidFill>
                <a:latin typeface="Times New Roman"/>
                <a:ea typeface="Times New Roman"/>
                <a:cs typeface="Times New Roman"/>
                <a:sym typeface="Times New Roman"/>
              </a:defRPr>
            </a:lvl5pPr>
            <a:lvl6pPr marL="0" marR="0" lvl="5" indent="0" algn="l" rtl="0">
              <a:spcBef>
                <a:spcPts val="0"/>
              </a:spcBef>
              <a:buNone/>
              <a:defRPr sz="2000" b="0" i="0" u="none" strike="noStrike" cap="none">
                <a:solidFill>
                  <a:srgbClr val="888888"/>
                </a:solidFill>
                <a:latin typeface="Times New Roman"/>
                <a:ea typeface="Times New Roman"/>
                <a:cs typeface="Times New Roman"/>
                <a:sym typeface="Times New Roman"/>
              </a:defRPr>
            </a:lvl6pPr>
            <a:lvl7pPr marL="0" marR="0" lvl="6" indent="0" algn="l" rtl="0">
              <a:spcBef>
                <a:spcPts val="0"/>
              </a:spcBef>
              <a:buNone/>
              <a:defRPr sz="2000" b="0" i="0" u="none" strike="noStrike" cap="none">
                <a:solidFill>
                  <a:srgbClr val="888888"/>
                </a:solidFill>
                <a:latin typeface="Times New Roman"/>
                <a:ea typeface="Times New Roman"/>
                <a:cs typeface="Times New Roman"/>
                <a:sym typeface="Times New Roman"/>
              </a:defRPr>
            </a:lvl7pPr>
            <a:lvl8pPr marL="0" marR="0" lvl="7" indent="0" algn="l" rtl="0">
              <a:spcBef>
                <a:spcPts val="0"/>
              </a:spcBef>
              <a:buNone/>
              <a:defRPr sz="2000" b="0" i="0" u="none" strike="noStrike" cap="none">
                <a:solidFill>
                  <a:srgbClr val="888888"/>
                </a:solidFill>
                <a:latin typeface="Times New Roman"/>
                <a:ea typeface="Times New Roman"/>
                <a:cs typeface="Times New Roman"/>
                <a:sym typeface="Times New Roman"/>
              </a:defRPr>
            </a:lvl8pPr>
            <a:lvl9pPr marL="0" marR="0" lvl="8" indent="0" algn="l" rtl="0">
              <a:spcBef>
                <a:spcPts val="0"/>
              </a:spcBef>
              <a:buNone/>
              <a:defRPr sz="2000" b="0" i="0" u="none" strike="noStrike" cap="none">
                <a:solidFill>
                  <a:srgbClr val="888888"/>
                </a:solidFill>
                <a:latin typeface="Times New Roman"/>
                <a:ea typeface="Times New Roman"/>
                <a:cs typeface="Times New Roman"/>
                <a:sym typeface="Times New Roman"/>
              </a:defRPr>
            </a:lvl9pPr>
          </a:lstStyle>
          <a:p>
            <a:pPr>
              <a:buClr>
                <a:srgbClr val="000000"/>
              </a:buClr>
              <a:buFont typeface="Arial"/>
              <a:buNone/>
            </a:pPr>
            <a:fld id="{00000000-1234-1234-1234-123412341234}" type="slidenum">
              <a:rPr lang="en-US" kern="0"/>
              <a:pPr>
                <a:buClr>
                  <a:srgbClr val="000000"/>
                </a:buClr>
                <a:buFont typeface="Arial"/>
                <a:buNone/>
              </a:pPr>
              <a:t>‹#›</a:t>
            </a:fld>
            <a:endParaRPr kern="0"/>
          </a:p>
        </p:txBody>
      </p:sp>
      <p:pic>
        <p:nvPicPr>
          <p:cNvPr id="13" name="Google Shape;13;p1" descr="https://lh4.googleusercontent.com/ZsmX9CwA4D1VTH66_HLHu8ppRW6FXdouYr3Dsi2o0ZGBLCWc7fDdjS4SaiDKzoNh9VE3LpnzUwswN8SXyuQit31G-iiAFQFgJt2nXsTJmxvd3Dstg6TnPsV5OLcQpumGO4zjwPN2GT0"/>
          <p:cNvPicPr preferRelativeResize="0"/>
          <p:nvPr/>
        </p:nvPicPr>
        <p:blipFill rotWithShape="1">
          <a:blip r:embed="rId3">
            <a:alphaModFix/>
          </a:blip>
          <a:srcRect/>
          <a:stretch/>
        </p:blipFill>
        <p:spPr>
          <a:xfrm>
            <a:off x="6273627" y="6176963"/>
            <a:ext cx="2241723" cy="45713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Brendan.welsh@maryland.gov"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 xmlns:a16="http://schemas.microsoft.com/office/drawing/2014/main" id="{E4D9FBF1-73AE-094E-92E1-834ED740D81F}"/>
              </a:ext>
            </a:extLst>
          </p:cNvPr>
          <p:cNvSpPr>
            <a:spLocks noGrp="1"/>
          </p:cNvSpPr>
          <p:nvPr>
            <p:ph type="ctrTitle"/>
          </p:nvPr>
        </p:nvSpPr>
        <p:spPr>
          <a:xfrm>
            <a:off x="595993" y="2551966"/>
            <a:ext cx="7772400" cy="1526610"/>
          </a:xfrm>
        </p:spPr>
        <p:txBody>
          <a:bodyPr/>
          <a:lstStyle/>
          <a:p>
            <a:r>
              <a:rPr lang="en-US" dirty="0" smtClean="0"/>
              <a:t>5</a:t>
            </a:r>
            <a:r>
              <a:rPr lang="en-US" baseline="30000" dirty="0" smtClean="0"/>
              <a:t>th</a:t>
            </a:r>
            <a:r>
              <a:rPr lang="en-US" dirty="0" smtClean="0"/>
              <a:t> Annual Peer Summit</a:t>
            </a:r>
            <a:br>
              <a:rPr lang="en-US" dirty="0" smtClean="0"/>
            </a:br>
            <a:r>
              <a:rPr lang="en-US" dirty="0" smtClean="0"/>
              <a:t/>
            </a:r>
            <a:br>
              <a:rPr lang="en-US" dirty="0" smtClean="0"/>
            </a:br>
            <a:r>
              <a:rPr lang="en-US" sz="2000" dirty="0" smtClean="0"/>
              <a:t>Baltimore North Sheraton – Towson, MD</a:t>
            </a:r>
            <a:endParaRPr lang="en-US" dirty="0"/>
          </a:p>
        </p:txBody>
      </p:sp>
      <p:sp>
        <p:nvSpPr>
          <p:cNvPr id="12" name="Subtitle 11">
            <a:extLst>
              <a:ext uri="{FF2B5EF4-FFF2-40B4-BE49-F238E27FC236}">
                <a16:creationId xmlns="" xmlns:a16="http://schemas.microsoft.com/office/drawing/2014/main" id="{9204BC9C-1D50-5943-B6B1-C971A2D1E71F}"/>
              </a:ext>
            </a:extLst>
          </p:cNvPr>
          <p:cNvSpPr>
            <a:spLocks noGrp="1"/>
          </p:cNvSpPr>
          <p:nvPr>
            <p:ph type="subTitle" idx="1"/>
          </p:nvPr>
        </p:nvSpPr>
        <p:spPr/>
        <p:txBody>
          <a:bodyPr/>
          <a:lstStyle/>
          <a:p>
            <a:r>
              <a:rPr lang="en-US" dirty="0" smtClean="0"/>
              <a:t>Brendan Welsh, CPRS – Director, Consumer Affairs</a:t>
            </a:r>
            <a:endParaRPr lang="en-US" dirty="0"/>
          </a:p>
        </p:txBody>
      </p:sp>
      <p:sp>
        <p:nvSpPr>
          <p:cNvPr id="13" name="Text Placeholder 12">
            <a:extLst>
              <a:ext uri="{FF2B5EF4-FFF2-40B4-BE49-F238E27FC236}">
                <a16:creationId xmlns="" xmlns:a16="http://schemas.microsoft.com/office/drawing/2014/main" id="{91A49DA3-7245-F141-BE1F-459AF9FED7FF}"/>
              </a:ext>
            </a:extLst>
          </p:cNvPr>
          <p:cNvSpPr>
            <a:spLocks noGrp="1"/>
          </p:cNvSpPr>
          <p:nvPr>
            <p:ph type="body" sz="quarter" idx="13"/>
          </p:nvPr>
        </p:nvSpPr>
        <p:spPr/>
        <p:txBody>
          <a:bodyPr/>
          <a:lstStyle/>
          <a:p>
            <a:r>
              <a:rPr lang="en-US" dirty="0" smtClean="0"/>
              <a:t>May 15, 2019</a:t>
            </a:r>
            <a:endParaRPr lang="en-US" dirty="0"/>
          </a:p>
        </p:txBody>
      </p:sp>
      <p:sp>
        <p:nvSpPr>
          <p:cNvPr id="27" name="Text Placeholder 26">
            <a:extLst>
              <a:ext uri="{FF2B5EF4-FFF2-40B4-BE49-F238E27FC236}">
                <a16:creationId xmlns="" xmlns:a16="http://schemas.microsoft.com/office/drawing/2014/main" id="{B2DD552A-211E-9D47-8513-E31C1F0E1476}"/>
              </a:ext>
            </a:extLst>
          </p:cNvPr>
          <p:cNvSpPr>
            <a:spLocks noGrp="1"/>
          </p:cNvSpPr>
          <p:nvPr>
            <p:ph type="body" sz="quarter" idx="14"/>
          </p:nvPr>
        </p:nvSpPr>
        <p:spPr/>
        <p:txBody>
          <a:bodyPr>
            <a:normAutofit fontScale="77500" lnSpcReduction="20000"/>
          </a:bodyPr>
          <a:lstStyle/>
          <a:p>
            <a:r>
              <a:rPr lang="en-US" dirty="0"/>
              <a:t>MARYLAND DEPARTMENT OF HEALTH</a:t>
            </a:r>
          </a:p>
        </p:txBody>
      </p:sp>
      <p:cxnSp>
        <p:nvCxnSpPr>
          <p:cNvPr id="28" name="Shape 55">
            <a:extLst>
              <a:ext uri="{FF2B5EF4-FFF2-40B4-BE49-F238E27FC236}">
                <a16:creationId xmlns="" xmlns:a16="http://schemas.microsoft.com/office/drawing/2014/main" id="{11E3BC70-FBD6-C74C-8159-80899B1757B7}"/>
              </a:ext>
            </a:extLst>
          </p:cNvPr>
          <p:cNvCxnSpPr>
            <a:cxnSpLocks/>
          </p:cNvCxnSpPr>
          <p:nvPr/>
        </p:nvCxnSpPr>
        <p:spPr>
          <a:xfrm flipV="1">
            <a:off x="685800" y="1806520"/>
            <a:ext cx="0" cy="2513781"/>
          </a:xfrm>
          <a:prstGeom prst="straightConnector1">
            <a:avLst/>
          </a:prstGeom>
          <a:noFill/>
          <a:ln w="19050" cap="flat" cmpd="sng">
            <a:solidFill>
              <a:srgbClr val="F3F3F3"/>
            </a:solidFill>
            <a:prstDash val="solid"/>
            <a:round/>
            <a:headEnd type="none" w="lg" len="lg"/>
            <a:tailEnd type="none" w="lg" len="lg"/>
          </a:ln>
        </p:spPr>
      </p:cxnSp>
      <p:cxnSp>
        <p:nvCxnSpPr>
          <p:cNvPr id="29" name="Shape 56">
            <a:extLst>
              <a:ext uri="{FF2B5EF4-FFF2-40B4-BE49-F238E27FC236}">
                <a16:creationId xmlns="" xmlns:a16="http://schemas.microsoft.com/office/drawing/2014/main" id="{979170BE-F13B-8F47-923E-AD14863901BF}"/>
              </a:ext>
            </a:extLst>
          </p:cNvPr>
          <p:cNvCxnSpPr>
            <a:cxnSpLocks/>
          </p:cNvCxnSpPr>
          <p:nvPr/>
        </p:nvCxnSpPr>
        <p:spPr>
          <a:xfrm flipV="1">
            <a:off x="8473714" y="1806521"/>
            <a:ext cx="0" cy="2488559"/>
          </a:xfrm>
          <a:prstGeom prst="straightConnector1">
            <a:avLst/>
          </a:prstGeom>
          <a:noFill/>
          <a:ln w="19050" cap="flat" cmpd="sng">
            <a:solidFill>
              <a:srgbClr val="F3F3F3"/>
            </a:solidFill>
            <a:prstDash val="solid"/>
            <a:round/>
            <a:headEnd type="none" w="lg" len="lg"/>
            <a:tailEnd type="none" w="lg" len="lg"/>
          </a:ln>
        </p:spPr>
      </p:cxnSp>
      <p:cxnSp>
        <p:nvCxnSpPr>
          <p:cNvPr id="30" name="Shape 57">
            <a:extLst>
              <a:ext uri="{FF2B5EF4-FFF2-40B4-BE49-F238E27FC236}">
                <a16:creationId xmlns="" xmlns:a16="http://schemas.microsoft.com/office/drawing/2014/main" id="{A1F10BB0-360B-AA41-A487-ED39EBBFE660}"/>
              </a:ext>
            </a:extLst>
          </p:cNvPr>
          <p:cNvCxnSpPr>
            <a:cxnSpLocks/>
          </p:cNvCxnSpPr>
          <p:nvPr/>
        </p:nvCxnSpPr>
        <p:spPr>
          <a:xfrm>
            <a:off x="685800" y="1816567"/>
            <a:ext cx="7772400" cy="0"/>
          </a:xfrm>
          <a:prstGeom prst="straightConnector1">
            <a:avLst/>
          </a:prstGeom>
          <a:noFill/>
          <a:ln w="19050" cap="flat" cmpd="sng">
            <a:solidFill>
              <a:srgbClr val="F3F3F3"/>
            </a:solidFill>
            <a:prstDash val="solid"/>
            <a:round/>
            <a:headEnd type="none" w="lg" len="lg"/>
            <a:tailEnd type="none" w="lg" len="lg"/>
          </a:ln>
        </p:spPr>
      </p:cxnSp>
      <p:cxnSp>
        <p:nvCxnSpPr>
          <p:cNvPr id="36" name="Shape 59">
            <a:extLst>
              <a:ext uri="{FF2B5EF4-FFF2-40B4-BE49-F238E27FC236}">
                <a16:creationId xmlns="" xmlns:a16="http://schemas.microsoft.com/office/drawing/2014/main" id="{921D60CF-5C04-BF42-A996-8654D73C5C0E}"/>
              </a:ext>
            </a:extLst>
          </p:cNvPr>
          <p:cNvCxnSpPr>
            <a:cxnSpLocks/>
          </p:cNvCxnSpPr>
          <p:nvPr/>
        </p:nvCxnSpPr>
        <p:spPr>
          <a:xfrm flipV="1">
            <a:off x="8475246" y="4295441"/>
            <a:ext cx="0" cy="1149468"/>
          </a:xfrm>
          <a:prstGeom prst="straightConnector1">
            <a:avLst/>
          </a:prstGeom>
          <a:noFill/>
          <a:ln w="9525" cap="flat" cmpd="sng">
            <a:solidFill>
              <a:srgbClr val="980000"/>
            </a:solidFill>
            <a:prstDash val="solid"/>
            <a:round/>
            <a:headEnd type="none" w="lg" len="lg"/>
            <a:tailEnd type="none" w="lg" len="lg"/>
          </a:ln>
        </p:spPr>
      </p:cxnSp>
      <p:cxnSp>
        <p:nvCxnSpPr>
          <p:cNvPr id="37" name="Shape 60">
            <a:extLst>
              <a:ext uri="{FF2B5EF4-FFF2-40B4-BE49-F238E27FC236}">
                <a16:creationId xmlns="" xmlns:a16="http://schemas.microsoft.com/office/drawing/2014/main" id="{C5D61A59-1BDB-9E41-B4CF-C4047908D7EC}"/>
              </a:ext>
            </a:extLst>
          </p:cNvPr>
          <p:cNvCxnSpPr>
            <a:cxnSpLocks/>
          </p:cNvCxnSpPr>
          <p:nvPr/>
        </p:nvCxnSpPr>
        <p:spPr>
          <a:xfrm flipV="1">
            <a:off x="685800" y="4320302"/>
            <a:ext cx="0" cy="1117896"/>
          </a:xfrm>
          <a:prstGeom prst="straightConnector1">
            <a:avLst/>
          </a:prstGeom>
          <a:noFill/>
          <a:ln w="9525" cap="flat" cmpd="sng">
            <a:solidFill>
              <a:srgbClr val="980000"/>
            </a:solidFill>
            <a:prstDash val="solid"/>
            <a:round/>
            <a:headEnd type="none" w="lg" len="lg"/>
            <a:tailEnd type="none" w="lg" len="lg"/>
          </a:ln>
        </p:spPr>
      </p:cxnSp>
      <p:cxnSp>
        <p:nvCxnSpPr>
          <p:cNvPr id="38" name="Shape 61">
            <a:extLst>
              <a:ext uri="{FF2B5EF4-FFF2-40B4-BE49-F238E27FC236}">
                <a16:creationId xmlns="" xmlns:a16="http://schemas.microsoft.com/office/drawing/2014/main" id="{8D59D9DE-762A-2B4E-AA25-641B85A1E220}"/>
              </a:ext>
            </a:extLst>
          </p:cNvPr>
          <p:cNvCxnSpPr>
            <a:cxnSpLocks/>
          </p:cNvCxnSpPr>
          <p:nvPr/>
        </p:nvCxnSpPr>
        <p:spPr>
          <a:xfrm>
            <a:off x="685800" y="5436431"/>
            <a:ext cx="7787914" cy="1767"/>
          </a:xfrm>
          <a:prstGeom prst="straightConnector1">
            <a:avLst/>
          </a:prstGeom>
          <a:noFill/>
          <a:ln w="952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189865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68161"/>
            <a:ext cx="7886700" cy="1325563"/>
          </a:xfrm>
        </p:spPr>
        <p:txBody>
          <a:bodyPr/>
          <a:lstStyle/>
          <a:p>
            <a:r>
              <a:rPr lang="en-US" dirty="0" smtClean="0"/>
              <a:t>START Family Mentors (DHS)</a:t>
            </a:r>
            <a:endParaRPr lang="en-US" dirty="0"/>
          </a:p>
        </p:txBody>
      </p:sp>
      <p:sp>
        <p:nvSpPr>
          <p:cNvPr id="4" name="Text Placeholder 3"/>
          <p:cNvSpPr>
            <a:spLocks noGrp="1"/>
          </p:cNvSpPr>
          <p:nvPr>
            <p:ph type="body" sz="quarter" idx="13"/>
          </p:nvPr>
        </p:nvSpPr>
        <p:spPr>
          <a:xfrm>
            <a:off x="628650" y="313613"/>
            <a:ext cx="7886700" cy="447675"/>
          </a:xfrm>
        </p:spPr>
        <p:txBody>
          <a:bodyPr/>
          <a:lstStyle/>
          <a:p>
            <a:r>
              <a:rPr lang="en-US" dirty="0"/>
              <a:t>Maryland Peer Initiatives </a:t>
            </a:r>
          </a:p>
          <a:p>
            <a:endParaRPr lang="en-US" dirty="0"/>
          </a:p>
        </p:txBody>
      </p:sp>
      <p:cxnSp>
        <p:nvCxnSpPr>
          <p:cNvPr id="5" name="Shape 99">
            <a:extLst>
              <a:ext uri="{FF2B5EF4-FFF2-40B4-BE49-F238E27FC236}">
                <a16:creationId xmlns:a16="http://schemas.microsoft.com/office/drawing/2014/main" xmlns="" id="{3FB52765-0798-2743-934D-57DAC3CD6A64}"/>
              </a:ext>
            </a:extLst>
          </p:cNvPr>
          <p:cNvCxnSpPr>
            <a:cxnSpLocks/>
          </p:cNvCxnSpPr>
          <p:nvPr/>
        </p:nvCxnSpPr>
        <p:spPr>
          <a:xfrm>
            <a:off x="6787166" y="1145023"/>
            <a:ext cx="2356834" cy="0"/>
          </a:xfrm>
          <a:prstGeom prst="straightConnector1">
            <a:avLst/>
          </a:prstGeom>
          <a:noFill/>
          <a:ln w="28575" cap="flat" cmpd="sng">
            <a:solidFill>
              <a:srgbClr val="980000"/>
            </a:solidFill>
            <a:prstDash val="solid"/>
            <a:round/>
            <a:headEnd type="none" w="lg" len="lg"/>
            <a:tailEnd type="none" w="lg" len="lg"/>
          </a:ln>
        </p:spPr>
      </p:cxn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9" y="1883072"/>
            <a:ext cx="7610475" cy="427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2051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55285"/>
            <a:ext cx="7886700" cy="1325563"/>
          </a:xfrm>
        </p:spPr>
        <p:txBody>
          <a:bodyPr/>
          <a:lstStyle/>
          <a:p>
            <a:r>
              <a:rPr lang="en-US" dirty="0" smtClean="0"/>
              <a:t>Opioid Workforce Innovation Fund (DLLR)</a:t>
            </a:r>
            <a:endParaRPr lang="en-US" dirty="0"/>
          </a:p>
        </p:txBody>
      </p:sp>
      <p:sp>
        <p:nvSpPr>
          <p:cNvPr id="4" name="Text Placeholder 3"/>
          <p:cNvSpPr>
            <a:spLocks noGrp="1"/>
          </p:cNvSpPr>
          <p:nvPr>
            <p:ph type="body" sz="quarter" idx="13"/>
          </p:nvPr>
        </p:nvSpPr>
        <p:spPr>
          <a:xfrm>
            <a:off x="628650" y="300737"/>
            <a:ext cx="7886700" cy="447675"/>
          </a:xfrm>
        </p:spPr>
        <p:txBody>
          <a:bodyPr/>
          <a:lstStyle/>
          <a:p>
            <a:r>
              <a:rPr lang="en-US" dirty="0"/>
              <a:t>Maryland Peer Initiatives </a:t>
            </a:r>
          </a:p>
          <a:p>
            <a:endParaRPr lang="en-US" dirty="0"/>
          </a:p>
        </p:txBody>
      </p:sp>
      <p:cxnSp>
        <p:nvCxnSpPr>
          <p:cNvPr id="5" name="Shape 99">
            <a:extLst>
              <a:ext uri="{FF2B5EF4-FFF2-40B4-BE49-F238E27FC236}">
                <a16:creationId xmlns:a16="http://schemas.microsoft.com/office/drawing/2014/main" xmlns="" id="{3FB52765-0798-2743-934D-57DAC3CD6A64}"/>
              </a:ext>
            </a:extLst>
          </p:cNvPr>
          <p:cNvCxnSpPr>
            <a:cxnSpLocks/>
          </p:cNvCxnSpPr>
          <p:nvPr/>
        </p:nvCxnSpPr>
        <p:spPr>
          <a:xfrm>
            <a:off x="7160654" y="1132144"/>
            <a:ext cx="1983346" cy="0"/>
          </a:xfrm>
          <a:prstGeom prst="straightConnector1">
            <a:avLst/>
          </a:prstGeom>
          <a:noFill/>
          <a:ln w="28575" cap="flat" cmpd="sng">
            <a:solidFill>
              <a:srgbClr val="980000"/>
            </a:solidFill>
            <a:prstDash val="solid"/>
            <a:round/>
            <a:headEnd type="none" w="lg" len="lg"/>
            <a:tailEnd type="none" w="lg" len="lg"/>
          </a:ln>
        </p:spPr>
      </p:cxn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1242" y="1906342"/>
            <a:ext cx="7132320" cy="1485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76518" y="3721991"/>
            <a:ext cx="8139448"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Funded through DOL’s National Health Emergency Dislocated Worker Demo Grant ($1.9 Million)</a:t>
            </a:r>
          </a:p>
          <a:p>
            <a:endParaRPr lang="en-US" sz="24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Using funds for Maryland’s Opioid Workforce Innovation Fund programs can receive up to $75,000 to support individuals bridging between the workforce and behavioral health service sector.</a:t>
            </a:r>
          </a:p>
        </p:txBody>
      </p:sp>
    </p:spTree>
    <p:extLst>
      <p:ext uri="{BB962C8B-B14F-4D97-AF65-F5344CB8AC3E}">
        <p14:creationId xmlns:p14="http://schemas.microsoft.com/office/powerpoint/2010/main" val="399876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 Expansion</a:t>
            </a:r>
            <a:endParaRPr lang="en-US" dirty="0"/>
          </a:p>
        </p:txBody>
      </p:sp>
      <p:sp>
        <p:nvSpPr>
          <p:cNvPr id="4" name="Text Placeholder 3"/>
          <p:cNvSpPr>
            <a:spLocks noGrp="1"/>
          </p:cNvSpPr>
          <p:nvPr>
            <p:ph type="body" sz="quarter" idx="13"/>
          </p:nvPr>
        </p:nvSpPr>
        <p:spPr/>
        <p:txBody>
          <a:bodyPr/>
          <a:lstStyle/>
          <a:p>
            <a:r>
              <a:rPr lang="en-US" dirty="0"/>
              <a:t>Maryland Peer Initiatives </a:t>
            </a:r>
          </a:p>
          <a:p>
            <a:endParaRPr lang="en-US" dirty="0"/>
          </a:p>
        </p:txBody>
      </p:sp>
      <p:cxnSp>
        <p:nvCxnSpPr>
          <p:cNvPr id="5" name="Shape 99">
            <a:extLst>
              <a:ext uri="{FF2B5EF4-FFF2-40B4-BE49-F238E27FC236}">
                <a16:creationId xmlns:a16="http://schemas.microsoft.com/office/drawing/2014/main" xmlns="" id="{3FB52765-0798-2743-934D-57DAC3CD6A64}"/>
              </a:ext>
            </a:extLst>
          </p:cNvPr>
          <p:cNvCxnSpPr>
            <a:cxnSpLocks/>
          </p:cNvCxnSpPr>
          <p:nvPr/>
        </p:nvCxnSpPr>
        <p:spPr>
          <a:xfrm>
            <a:off x="5780314" y="1041991"/>
            <a:ext cx="3363692" cy="0"/>
          </a:xfrm>
          <a:prstGeom prst="straightConnector1">
            <a:avLst/>
          </a:prstGeom>
          <a:noFill/>
          <a:ln w="28575" cap="flat" cmpd="sng">
            <a:solidFill>
              <a:srgbClr val="980000"/>
            </a:solidFill>
            <a:prstDash val="solid"/>
            <a:round/>
            <a:headEnd type="none" w="lg" len="lg"/>
            <a:tailEnd type="none" w="lg" len="lg"/>
          </a:ln>
        </p:spPr>
      </p:cxnSp>
      <p:sp>
        <p:nvSpPr>
          <p:cNvPr id="8" name="Rectangle 7"/>
          <p:cNvSpPr/>
          <p:nvPr/>
        </p:nvSpPr>
        <p:spPr>
          <a:xfrm>
            <a:off x="4323386" y="1499047"/>
            <a:ext cx="4346692" cy="4524315"/>
          </a:xfrm>
          <a:prstGeom prst="rect">
            <a:avLst/>
          </a:prstGeom>
        </p:spPr>
        <p:txBody>
          <a:bodyPr wrap="square">
            <a:spAutoFit/>
          </a:bodyPr>
          <a:lstStyle/>
          <a:p>
            <a:r>
              <a:rPr lang="en-US" dirty="0" smtClean="0">
                <a:latin typeface="Times New Roman" panose="02020603050405020304" pitchFamily="18" charset="0"/>
                <a:cs typeface="Times New Roman" panose="02020603050405020304" pitchFamily="18" charset="0"/>
              </a:rPr>
              <a:t>Provides a </a:t>
            </a:r>
            <a:r>
              <a:rPr lang="en-US" dirty="0">
                <a:latin typeface="Times New Roman" panose="02020603050405020304" pitchFamily="18" charset="0"/>
                <a:cs typeface="Times New Roman" panose="02020603050405020304" pitchFamily="18" charset="0"/>
              </a:rPr>
              <a:t>way for public safety officials to work with behavioral health providers by diverting low-level drug offenders to treatment and support services, rather than jail and prosecution. </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Care </a:t>
            </a:r>
            <a:r>
              <a:rPr lang="en-US" dirty="0">
                <a:latin typeface="Times New Roman" panose="02020603050405020304" pitchFamily="18" charset="0"/>
                <a:cs typeface="Times New Roman" panose="02020603050405020304" pitchFamily="18" charset="0"/>
              </a:rPr>
              <a:t>is provided through </a:t>
            </a:r>
            <a:r>
              <a:rPr lang="en-US" dirty="0" smtClean="0">
                <a:latin typeface="Times New Roman" panose="02020603050405020304" pitchFamily="18" charset="0"/>
                <a:cs typeface="Times New Roman" panose="02020603050405020304" pitchFamily="18" charset="0"/>
              </a:rPr>
              <a:t>interventions </a:t>
            </a:r>
            <a:r>
              <a:rPr lang="en-US" dirty="0">
                <a:latin typeface="Times New Roman" panose="02020603050405020304" pitchFamily="18" charset="0"/>
                <a:cs typeface="Times New Roman" panose="02020603050405020304" pitchFamily="18" charset="0"/>
              </a:rPr>
              <a:t>such as assertive community treatment, residential substance use disorder services, </a:t>
            </a:r>
            <a:r>
              <a:rPr lang="en-US" dirty="0" smtClean="0">
                <a:latin typeface="Times New Roman" panose="02020603050405020304" pitchFamily="18" charset="0"/>
                <a:cs typeface="Times New Roman" panose="02020603050405020304" pitchFamily="18" charset="0"/>
              </a:rPr>
              <a:t>case </a:t>
            </a:r>
            <a:r>
              <a:rPr lang="en-US" dirty="0">
                <a:latin typeface="Times New Roman" panose="02020603050405020304" pitchFamily="18" charset="0"/>
                <a:cs typeface="Times New Roman" panose="02020603050405020304" pitchFamily="18" charset="0"/>
              </a:rPr>
              <a:t>management, </a:t>
            </a:r>
            <a:r>
              <a:rPr lang="en-US" dirty="0" smtClean="0">
                <a:latin typeface="Times New Roman" panose="02020603050405020304" pitchFamily="18" charset="0"/>
                <a:cs typeface="Times New Roman" panose="02020603050405020304" pitchFamily="18" charset="0"/>
              </a:rPr>
              <a:t>and medication </a:t>
            </a:r>
            <a:r>
              <a:rPr lang="en-US" dirty="0">
                <a:latin typeface="Times New Roman" panose="02020603050405020304" pitchFamily="18" charset="0"/>
                <a:cs typeface="Times New Roman" panose="02020603050405020304" pitchFamily="18" charset="0"/>
              </a:rPr>
              <a:t>assisted </a:t>
            </a:r>
            <a:r>
              <a:rPr lang="en-US" dirty="0" smtClean="0">
                <a:latin typeface="Times New Roman" panose="02020603050405020304" pitchFamily="18" charset="0"/>
                <a:cs typeface="Times New Roman" panose="02020603050405020304" pitchFamily="18" charset="0"/>
              </a:rPr>
              <a:t>treatment</a:t>
            </a:r>
            <a:r>
              <a:rPr lang="en-US"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Peer Recovery Specialist work as community liaisons helping to connect LEAD involved individuals with resources used to sustain their ongoing recovery. </a:t>
            </a:r>
            <a:endParaRPr lang="en-US" dirty="0">
              <a:latin typeface="Times New Roman" panose="02020603050405020304" pitchFamily="18" charset="0"/>
              <a:cs typeface="Times New Roman" panose="02020603050405020304" pitchFamily="18" charset="0"/>
            </a:endParaRPr>
          </a:p>
        </p:txBody>
      </p:sp>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859" y="4061693"/>
            <a:ext cx="3840480" cy="25402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859" y="1335343"/>
            <a:ext cx="3840480" cy="25603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7160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Georgia"/>
              <a:buNone/>
            </a:pPr>
            <a:r>
              <a:rPr lang="en-US"/>
              <a:t>SOR 2019</a:t>
            </a:r>
            <a:endParaRPr/>
          </a:p>
        </p:txBody>
      </p:sp>
      <p:sp>
        <p:nvSpPr>
          <p:cNvPr id="231" name="Google Shape;231;p30"/>
          <p:cNvSpPr txBox="1">
            <a:spLocks noGrp="1"/>
          </p:cNvSpPr>
          <p:nvPr>
            <p:ph type="sldNum" idx="12"/>
          </p:nvPr>
        </p:nvSpPr>
        <p:spPr>
          <a:xfrm>
            <a:off x="577712" y="6152495"/>
            <a:ext cx="499248"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pPr/>
              <a:t>13</a:t>
            </a:fld>
            <a:endParaRPr/>
          </a:p>
        </p:txBody>
      </p:sp>
      <p:sp>
        <p:nvSpPr>
          <p:cNvPr id="232" name="Google Shape;232;p30"/>
          <p:cNvSpPr txBox="1">
            <a:spLocks noGrp="1"/>
          </p:cNvSpPr>
          <p:nvPr>
            <p:ph type="body" idx="2"/>
          </p:nvPr>
        </p:nvSpPr>
        <p:spPr>
          <a:xfrm>
            <a:off x="628650" y="365126"/>
            <a:ext cx="7886700" cy="4476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F7F7F"/>
              </a:buClr>
              <a:buSzPts val="2000"/>
              <a:buNone/>
            </a:pPr>
            <a:r>
              <a:rPr lang="en-US"/>
              <a:t>Maryland Peer Initiatives </a:t>
            </a:r>
            <a:endParaRPr/>
          </a:p>
        </p:txBody>
      </p:sp>
      <p:cxnSp>
        <p:nvCxnSpPr>
          <p:cNvPr id="233" name="Google Shape;233;p30"/>
          <p:cNvCxnSpPr/>
          <p:nvPr/>
        </p:nvCxnSpPr>
        <p:spPr>
          <a:xfrm>
            <a:off x="3291840" y="1041991"/>
            <a:ext cx="5852160" cy="0"/>
          </a:xfrm>
          <a:prstGeom prst="straightConnector1">
            <a:avLst/>
          </a:prstGeom>
          <a:noFill/>
          <a:ln w="28575" cap="flat" cmpd="sng">
            <a:solidFill>
              <a:srgbClr val="980000"/>
            </a:solidFill>
            <a:prstDash val="solid"/>
            <a:round/>
            <a:headEnd type="none" w="sm" len="sm"/>
            <a:tailEnd type="none" w="sm" len="sm"/>
          </a:ln>
        </p:spPr>
      </p:cxnSp>
      <p:sp>
        <p:nvSpPr>
          <p:cNvPr id="234" name="Google Shape;234;p30"/>
          <p:cNvSpPr txBox="1"/>
          <p:nvPr/>
        </p:nvSpPr>
        <p:spPr>
          <a:xfrm>
            <a:off x="564833" y="1571223"/>
            <a:ext cx="8051133" cy="4247317"/>
          </a:xfrm>
          <a:prstGeom prst="rect">
            <a:avLst/>
          </a:prstGeom>
          <a:noFill/>
          <a:ln>
            <a:noFill/>
          </a:ln>
        </p:spPr>
        <p:txBody>
          <a:bodyPr spcFirstLastPara="1" wrap="square" lIns="91425" tIns="45700" rIns="91425" bIns="45700" anchor="t" anchorCtr="0">
            <a:noAutofit/>
          </a:bodyPr>
          <a:lstStyle/>
          <a:p>
            <a:pPr>
              <a:buClr>
                <a:srgbClr val="000000"/>
              </a:buClr>
              <a:buFont typeface="Arial"/>
              <a:buNone/>
            </a:pPr>
            <a:r>
              <a:rPr lang="en-US" b="1" u="sng" kern="0">
                <a:solidFill>
                  <a:srgbClr val="000000"/>
                </a:solidFill>
                <a:latin typeface="Calibri"/>
                <a:ea typeface="Calibri"/>
                <a:cs typeface="Calibri"/>
                <a:sym typeface="Calibri"/>
              </a:rPr>
              <a:t>Crisis Beds </a:t>
            </a:r>
            <a:endParaRPr sz="1400" kern="0">
              <a:solidFill>
                <a:srgbClr val="000000"/>
              </a:solidFill>
              <a:cs typeface="Arial"/>
              <a:sym typeface="Arial"/>
            </a:endParaRPr>
          </a:p>
          <a:p>
            <a:pPr>
              <a:buClr>
                <a:srgbClr val="000000"/>
              </a:buClr>
              <a:buFont typeface="Arial"/>
              <a:buNone/>
            </a:pPr>
            <a:r>
              <a:rPr lang="en-US" kern="0">
                <a:solidFill>
                  <a:srgbClr val="000000"/>
                </a:solidFill>
                <a:latin typeface="Calibri"/>
                <a:ea typeface="Calibri"/>
                <a:cs typeface="Calibri"/>
                <a:sym typeface="Calibri"/>
              </a:rPr>
              <a:t>Substance Use Crisis Beds are short-term crisis services embedded within a 3.7 residential facility or inpatient setting.  These beds provide stabilization services, enhance existing withdrawal management services (including MAT), expand access to treatment and recovery services, and </a:t>
            </a:r>
            <a:r>
              <a:rPr lang="en-US" b="1" kern="0">
                <a:solidFill>
                  <a:srgbClr val="FF0000"/>
                </a:solidFill>
                <a:latin typeface="Calibri"/>
                <a:ea typeface="Calibri"/>
                <a:cs typeface="Calibri"/>
                <a:sym typeface="Calibri"/>
              </a:rPr>
              <a:t>provide Care Coordination by Certified Peer Recovery Specialists</a:t>
            </a:r>
            <a:r>
              <a:rPr lang="en-US" kern="0">
                <a:solidFill>
                  <a:srgbClr val="000000"/>
                </a:solidFill>
                <a:latin typeface="Calibri"/>
                <a:ea typeface="Calibri"/>
                <a:cs typeface="Calibri"/>
                <a:sym typeface="Calibri"/>
              </a:rPr>
              <a:t>.  At the close of FY18, there were a total of 63 Substance Use Crisis Beds and 157 Mental Health Crisis Beds across Maryland. By the end of the FFY19 (Sept. 30), the number of Substance Use Crisis Beds will grow to 77.</a:t>
            </a:r>
            <a:endParaRPr kern="0">
              <a:solidFill>
                <a:srgbClr val="000000"/>
              </a:solidFill>
              <a:latin typeface="Calibri"/>
              <a:ea typeface="Calibri"/>
              <a:cs typeface="Calibri"/>
              <a:sym typeface="Calibri"/>
            </a:endParaRPr>
          </a:p>
          <a:p>
            <a:pPr marL="457200" indent="-342900">
              <a:buClr>
                <a:srgbClr val="000000"/>
              </a:buClr>
              <a:buSzPts val="1800"/>
              <a:buFont typeface="Calibri"/>
              <a:buChar char="●"/>
            </a:pPr>
            <a:r>
              <a:rPr lang="en-US" kern="0">
                <a:solidFill>
                  <a:srgbClr val="000000"/>
                </a:solidFill>
                <a:latin typeface="Calibri"/>
                <a:ea typeface="Calibri"/>
                <a:cs typeface="Calibri"/>
                <a:sym typeface="Calibri"/>
              </a:rPr>
              <a:t>Allegany, Anne Arundel, Baltimore City, Carroll, and Kent</a:t>
            </a:r>
            <a:endParaRPr kern="0">
              <a:solidFill>
                <a:srgbClr val="000000"/>
              </a:solidFill>
              <a:latin typeface="Calibri"/>
              <a:ea typeface="Calibri"/>
              <a:cs typeface="Calibri"/>
              <a:sym typeface="Calibri"/>
            </a:endParaRPr>
          </a:p>
          <a:p>
            <a:pPr>
              <a:buClr>
                <a:srgbClr val="000000"/>
              </a:buClr>
              <a:buFont typeface="Arial"/>
              <a:buNone/>
            </a:pPr>
            <a:r>
              <a:rPr lang="en-US" kern="0">
                <a:solidFill>
                  <a:srgbClr val="000000"/>
                </a:solidFill>
                <a:latin typeface="Calibri"/>
                <a:ea typeface="Calibri"/>
                <a:cs typeface="Calibri"/>
                <a:sym typeface="Calibri"/>
              </a:rPr>
              <a:t/>
            </a:r>
            <a:br>
              <a:rPr lang="en-US" kern="0">
                <a:solidFill>
                  <a:srgbClr val="000000"/>
                </a:solidFill>
                <a:latin typeface="Calibri"/>
                <a:ea typeface="Calibri"/>
                <a:cs typeface="Calibri"/>
                <a:sym typeface="Calibri"/>
              </a:rPr>
            </a:br>
            <a:r>
              <a:rPr lang="en-US" b="1" u="sng" kern="0">
                <a:solidFill>
                  <a:srgbClr val="000000"/>
                </a:solidFill>
                <a:latin typeface="Calibri"/>
                <a:ea typeface="Calibri"/>
                <a:cs typeface="Calibri"/>
                <a:sym typeface="Calibri"/>
              </a:rPr>
              <a:t>24/7 Walk-in Crisis Centers </a:t>
            </a:r>
            <a:endParaRPr sz="1400" kern="0">
              <a:solidFill>
                <a:srgbClr val="000000"/>
              </a:solidFill>
              <a:cs typeface="Arial"/>
              <a:sym typeface="Arial"/>
            </a:endParaRPr>
          </a:p>
          <a:p>
            <a:pPr>
              <a:buClr>
                <a:srgbClr val="000000"/>
              </a:buClr>
              <a:buFont typeface="Arial"/>
              <a:buNone/>
            </a:pPr>
            <a:r>
              <a:rPr lang="en-US" kern="0">
                <a:solidFill>
                  <a:srgbClr val="000000"/>
                </a:solidFill>
                <a:latin typeface="Calibri"/>
                <a:ea typeface="Calibri"/>
                <a:cs typeface="Calibri"/>
                <a:sym typeface="Calibri"/>
              </a:rPr>
              <a:t>Establish eight walk-in centers statewide that will provide screening, monitoring, crisis stabilization (including linkages to crisis beds), </a:t>
            </a:r>
            <a:r>
              <a:rPr lang="en-US" b="1" kern="0">
                <a:solidFill>
                  <a:srgbClr val="FF0000"/>
                </a:solidFill>
                <a:latin typeface="Calibri"/>
                <a:ea typeface="Calibri"/>
                <a:cs typeface="Calibri"/>
                <a:sym typeface="Calibri"/>
              </a:rPr>
              <a:t>care coordination to treatment and peer recovery services</a:t>
            </a:r>
            <a:r>
              <a:rPr lang="en-US" kern="0">
                <a:solidFill>
                  <a:srgbClr val="000000"/>
                </a:solidFill>
                <a:latin typeface="Calibri"/>
                <a:ea typeface="Calibri"/>
                <a:cs typeface="Calibri"/>
                <a:sym typeface="Calibri"/>
              </a:rPr>
              <a:t>, MAT services, and transportation assistance to ensure a warm handoff to the appropriate level of care.</a:t>
            </a:r>
            <a:endParaRPr kern="0">
              <a:solidFill>
                <a:srgbClr val="000000"/>
              </a:solidFill>
              <a:latin typeface="Calibri"/>
              <a:ea typeface="Calibri"/>
              <a:cs typeface="Calibri"/>
              <a:sym typeface="Calibri"/>
            </a:endParaRPr>
          </a:p>
          <a:p>
            <a:pPr marL="457200" indent="-342900">
              <a:buClr>
                <a:srgbClr val="000000"/>
              </a:buClr>
              <a:buSzPts val="1800"/>
              <a:buFont typeface="Calibri"/>
              <a:buChar char="●"/>
            </a:pPr>
            <a:r>
              <a:rPr lang="en-US" kern="0">
                <a:solidFill>
                  <a:srgbClr val="000000"/>
                </a:solidFill>
                <a:latin typeface="Calibri"/>
                <a:ea typeface="Calibri"/>
                <a:cs typeface="Calibri"/>
                <a:sym typeface="Calibri"/>
              </a:rPr>
              <a:t>Anne Arundel, Baltimore City, Calvert, Carroll, Cecil, Harford, Howard, Washington</a:t>
            </a:r>
            <a:endParaRPr kern="0">
              <a:solidFill>
                <a:srgbClr val="000000"/>
              </a:solidFill>
              <a:latin typeface="Calibri"/>
              <a:ea typeface="Calibri"/>
              <a:cs typeface="Calibri"/>
              <a:sym typeface="Calibri"/>
            </a:endParaRPr>
          </a:p>
          <a:p>
            <a:pPr>
              <a:buClr>
                <a:srgbClr val="000000"/>
              </a:buClr>
              <a:buFont typeface="Arial"/>
              <a:buNone/>
            </a:pPr>
            <a:endParaRPr kern="0">
              <a:solidFill>
                <a:srgbClr val="000000"/>
              </a:solidFill>
              <a:latin typeface="Calibri"/>
              <a:ea typeface="Calibri"/>
              <a:cs typeface="Calibri"/>
              <a:sym typeface="Calibri"/>
            </a:endParaRPr>
          </a:p>
          <a:p>
            <a:pPr>
              <a:buClr>
                <a:srgbClr val="000000"/>
              </a:buClr>
              <a:buFont typeface="Arial"/>
              <a:buNone/>
            </a:pPr>
            <a:endParaRPr kern="0">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Georgia"/>
              <a:buNone/>
            </a:pPr>
            <a:r>
              <a:rPr lang="en-US"/>
              <a:t>SOR 2019</a:t>
            </a:r>
            <a:endParaRPr/>
          </a:p>
        </p:txBody>
      </p:sp>
      <p:sp>
        <p:nvSpPr>
          <p:cNvPr id="240" name="Google Shape;240;p31"/>
          <p:cNvSpPr txBox="1">
            <a:spLocks noGrp="1"/>
          </p:cNvSpPr>
          <p:nvPr>
            <p:ph type="sldNum" idx="12"/>
          </p:nvPr>
        </p:nvSpPr>
        <p:spPr>
          <a:xfrm>
            <a:off x="577712" y="6152495"/>
            <a:ext cx="499248"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pPr/>
              <a:t>14</a:t>
            </a:fld>
            <a:endParaRPr/>
          </a:p>
        </p:txBody>
      </p:sp>
      <p:sp>
        <p:nvSpPr>
          <p:cNvPr id="241" name="Google Shape;241;p31"/>
          <p:cNvSpPr txBox="1">
            <a:spLocks noGrp="1"/>
          </p:cNvSpPr>
          <p:nvPr>
            <p:ph type="body" idx="2"/>
          </p:nvPr>
        </p:nvSpPr>
        <p:spPr>
          <a:xfrm>
            <a:off x="628650" y="365126"/>
            <a:ext cx="7886700" cy="4476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F7F7F"/>
              </a:buClr>
              <a:buSzPts val="2000"/>
              <a:buNone/>
            </a:pPr>
            <a:r>
              <a:rPr lang="en-US"/>
              <a:t>Maryland Peer Initiatives </a:t>
            </a:r>
            <a:endParaRPr/>
          </a:p>
        </p:txBody>
      </p:sp>
      <p:cxnSp>
        <p:nvCxnSpPr>
          <p:cNvPr id="242" name="Google Shape;242;p31"/>
          <p:cNvCxnSpPr/>
          <p:nvPr/>
        </p:nvCxnSpPr>
        <p:spPr>
          <a:xfrm>
            <a:off x="3291840" y="1041991"/>
            <a:ext cx="5852160" cy="0"/>
          </a:xfrm>
          <a:prstGeom prst="straightConnector1">
            <a:avLst/>
          </a:prstGeom>
          <a:noFill/>
          <a:ln w="28575" cap="flat" cmpd="sng">
            <a:solidFill>
              <a:srgbClr val="980000"/>
            </a:solidFill>
            <a:prstDash val="solid"/>
            <a:round/>
            <a:headEnd type="none" w="sm" len="sm"/>
            <a:tailEnd type="none" w="sm" len="sm"/>
          </a:ln>
        </p:spPr>
      </p:cxnSp>
      <p:sp>
        <p:nvSpPr>
          <p:cNvPr id="243" name="Google Shape;243;p31"/>
          <p:cNvSpPr txBox="1"/>
          <p:nvPr/>
        </p:nvSpPr>
        <p:spPr>
          <a:xfrm>
            <a:off x="577712" y="1764408"/>
            <a:ext cx="8051133" cy="4247317"/>
          </a:xfrm>
          <a:prstGeom prst="rect">
            <a:avLst/>
          </a:prstGeom>
          <a:noFill/>
          <a:ln>
            <a:noFill/>
          </a:ln>
        </p:spPr>
        <p:txBody>
          <a:bodyPr spcFirstLastPara="1" wrap="square" lIns="91425" tIns="45700" rIns="91425" bIns="45700" anchor="t" anchorCtr="0">
            <a:noAutofit/>
          </a:bodyPr>
          <a:lstStyle/>
          <a:p>
            <a:pPr>
              <a:buClr>
                <a:srgbClr val="000000"/>
              </a:buClr>
              <a:buFont typeface="Arial"/>
              <a:buNone/>
            </a:pPr>
            <a:r>
              <a:rPr lang="en-US" b="1" u="sng" kern="0">
                <a:solidFill>
                  <a:srgbClr val="000000"/>
                </a:solidFill>
                <a:latin typeface="Calibri"/>
                <a:ea typeface="Calibri"/>
                <a:cs typeface="Calibri"/>
                <a:sym typeface="Calibri"/>
              </a:rPr>
              <a:t>Safe Stations </a:t>
            </a:r>
            <a:endParaRPr sz="1400" kern="0">
              <a:solidFill>
                <a:srgbClr val="000000"/>
              </a:solidFill>
              <a:cs typeface="Arial"/>
              <a:sym typeface="Arial"/>
            </a:endParaRPr>
          </a:p>
          <a:p>
            <a:pPr>
              <a:buClr>
                <a:srgbClr val="000000"/>
              </a:buClr>
              <a:buFont typeface="Arial"/>
              <a:buNone/>
            </a:pPr>
            <a:r>
              <a:rPr lang="en-US" kern="0">
                <a:solidFill>
                  <a:srgbClr val="000000"/>
                </a:solidFill>
                <a:latin typeface="Calibri"/>
                <a:ea typeface="Calibri"/>
                <a:cs typeface="Calibri"/>
                <a:sym typeface="Calibri"/>
              </a:rPr>
              <a:t>Safe Stations will be funded in the following jurisdictions: Anne Arundel County, the Mid-Shore region (5 counties), and Worcester County. </a:t>
            </a:r>
            <a:r>
              <a:rPr lang="en-US" b="1" kern="0">
                <a:solidFill>
                  <a:srgbClr val="FF0000"/>
                </a:solidFill>
                <a:latin typeface="Calibri"/>
                <a:ea typeface="Calibri"/>
                <a:cs typeface="Calibri"/>
                <a:sym typeface="Calibri"/>
              </a:rPr>
              <a:t>Peers will be utilized to provide recovery support services including care coordination. </a:t>
            </a:r>
            <a:endParaRPr sz="1400" kern="0">
              <a:solidFill>
                <a:srgbClr val="000000"/>
              </a:solidFill>
              <a:cs typeface="Arial"/>
              <a:sym typeface="Arial"/>
            </a:endParaRPr>
          </a:p>
          <a:p>
            <a:pPr>
              <a:buClr>
                <a:srgbClr val="000000"/>
              </a:buClr>
              <a:buFont typeface="Arial"/>
              <a:buNone/>
            </a:pPr>
            <a:endParaRPr kern="0">
              <a:solidFill>
                <a:srgbClr val="000000"/>
              </a:solidFill>
              <a:latin typeface="Calibri"/>
              <a:ea typeface="Calibri"/>
              <a:cs typeface="Calibri"/>
              <a:sym typeface="Calibri"/>
            </a:endParaRPr>
          </a:p>
          <a:p>
            <a:pPr>
              <a:buClr>
                <a:srgbClr val="000000"/>
              </a:buClr>
              <a:buFont typeface="Arial"/>
              <a:buNone/>
            </a:pPr>
            <a:r>
              <a:rPr lang="en-US" b="1" u="sng" kern="0">
                <a:solidFill>
                  <a:srgbClr val="000000"/>
                </a:solidFill>
                <a:latin typeface="Calibri"/>
                <a:ea typeface="Calibri"/>
                <a:cs typeface="Calibri"/>
                <a:sym typeface="Calibri"/>
              </a:rPr>
              <a:t>Harm Reduction Grants </a:t>
            </a:r>
            <a:endParaRPr sz="1400" kern="0">
              <a:solidFill>
                <a:srgbClr val="000000"/>
              </a:solidFill>
              <a:cs typeface="Arial"/>
              <a:sym typeface="Arial"/>
            </a:endParaRPr>
          </a:p>
          <a:p>
            <a:pPr>
              <a:buClr>
                <a:srgbClr val="000000"/>
              </a:buClr>
              <a:buFont typeface="Arial"/>
              <a:buNone/>
            </a:pPr>
            <a:r>
              <a:rPr lang="en-US" kern="0">
                <a:solidFill>
                  <a:srgbClr val="000000"/>
                </a:solidFill>
                <a:latin typeface="Calibri"/>
                <a:ea typeface="Calibri"/>
                <a:cs typeface="Calibri"/>
                <a:sym typeface="Calibri"/>
              </a:rPr>
              <a:t>Harm Reduction is a set of strategies that meet people where they are in their drug use to improve health and quality of life outcomes. Services are provided with a nonjudgmental approach and continues to engage individuals regardless of their use status. These services may include: </a:t>
            </a:r>
            <a:r>
              <a:rPr lang="en-US" b="1" kern="0">
                <a:solidFill>
                  <a:srgbClr val="FF0000"/>
                </a:solidFill>
                <a:latin typeface="Calibri"/>
                <a:ea typeface="Calibri"/>
                <a:cs typeface="Calibri"/>
                <a:sym typeface="Calibri"/>
              </a:rPr>
              <a:t>Peer outreach/street-level engagement</a:t>
            </a:r>
            <a:r>
              <a:rPr lang="en-US" kern="0">
                <a:solidFill>
                  <a:srgbClr val="000000"/>
                </a:solidFill>
                <a:latin typeface="Calibri"/>
                <a:ea typeface="Calibri"/>
                <a:cs typeface="Calibri"/>
                <a:sym typeface="Calibri"/>
              </a:rPr>
              <a:t>; Drop-in centers; Motivational interviewing training; Harm Reduction Counseling; Care coordination; Healthcare and social care access; and Buprenorphine induction. Local Health Departments and non-profits are able to apply for the grants. Applications are due May 30th. </a:t>
            </a:r>
            <a:endParaRPr sz="1400" kern="0">
              <a:solidFill>
                <a:srgbClr val="000000"/>
              </a:solidFill>
              <a:cs typeface="Arial"/>
              <a:sym typeface="Arial"/>
            </a:endParaRPr>
          </a:p>
          <a:p>
            <a:pPr>
              <a:buClr>
                <a:srgbClr val="000000"/>
              </a:buClr>
              <a:buFont typeface="Arial"/>
              <a:buNone/>
            </a:pPr>
            <a:r>
              <a:rPr lang="en-US" kern="0">
                <a:solidFill>
                  <a:srgbClr val="000000"/>
                </a:solidFill>
                <a:latin typeface="Calibri"/>
                <a:ea typeface="Calibri"/>
                <a:cs typeface="Calibri"/>
                <a:sym typeface="Calibri"/>
              </a:rPr>
              <a:t/>
            </a:r>
            <a:br>
              <a:rPr lang="en-US" kern="0">
                <a:solidFill>
                  <a:srgbClr val="000000"/>
                </a:solidFill>
                <a:latin typeface="Calibri"/>
                <a:ea typeface="Calibri"/>
                <a:cs typeface="Calibri"/>
                <a:sym typeface="Calibri"/>
              </a:rPr>
            </a:br>
            <a:endParaRPr kern="0">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Georgia"/>
              <a:buNone/>
            </a:pPr>
            <a:r>
              <a:rPr lang="en-US"/>
              <a:t>SOR 2019</a:t>
            </a:r>
            <a:endParaRPr/>
          </a:p>
        </p:txBody>
      </p:sp>
      <p:sp>
        <p:nvSpPr>
          <p:cNvPr id="249" name="Google Shape;249;p32"/>
          <p:cNvSpPr txBox="1">
            <a:spLocks noGrp="1"/>
          </p:cNvSpPr>
          <p:nvPr>
            <p:ph type="sldNum" idx="12"/>
          </p:nvPr>
        </p:nvSpPr>
        <p:spPr>
          <a:xfrm>
            <a:off x="577712" y="6152495"/>
            <a:ext cx="499248"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pPr/>
              <a:t>15</a:t>
            </a:fld>
            <a:endParaRPr/>
          </a:p>
        </p:txBody>
      </p:sp>
      <p:sp>
        <p:nvSpPr>
          <p:cNvPr id="250" name="Google Shape;250;p32"/>
          <p:cNvSpPr txBox="1">
            <a:spLocks noGrp="1"/>
          </p:cNvSpPr>
          <p:nvPr>
            <p:ph type="body" idx="2"/>
          </p:nvPr>
        </p:nvSpPr>
        <p:spPr>
          <a:xfrm>
            <a:off x="628650" y="365126"/>
            <a:ext cx="7886700" cy="4476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F7F7F"/>
              </a:buClr>
              <a:buSzPts val="2000"/>
              <a:buNone/>
            </a:pPr>
            <a:r>
              <a:rPr lang="en-US"/>
              <a:t>Maryland Peer Initiatives </a:t>
            </a:r>
            <a:endParaRPr/>
          </a:p>
        </p:txBody>
      </p:sp>
      <p:cxnSp>
        <p:nvCxnSpPr>
          <p:cNvPr id="251" name="Google Shape;251;p32"/>
          <p:cNvCxnSpPr/>
          <p:nvPr/>
        </p:nvCxnSpPr>
        <p:spPr>
          <a:xfrm>
            <a:off x="3291840" y="1041991"/>
            <a:ext cx="5852160" cy="0"/>
          </a:xfrm>
          <a:prstGeom prst="straightConnector1">
            <a:avLst/>
          </a:prstGeom>
          <a:noFill/>
          <a:ln w="28575" cap="flat" cmpd="sng">
            <a:solidFill>
              <a:srgbClr val="980000"/>
            </a:solidFill>
            <a:prstDash val="solid"/>
            <a:round/>
            <a:headEnd type="none" w="sm" len="sm"/>
            <a:tailEnd type="none" w="sm" len="sm"/>
          </a:ln>
        </p:spPr>
      </p:cxnSp>
      <p:sp>
        <p:nvSpPr>
          <p:cNvPr id="252" name="Google Shape;252;p32"/>
          <p:cNvSpPr txBox="1"/>
          <p:nvPr/>
        </p:nvSpPr>
        <p:spPr>
          <a:xfrm>
            <a:off x="577711" y="1893194"/>
            <a:ext cx="8051133" cy="3785652"/>
          </a:xfrm>
          <a:prstGeom prst="rect">
            <a:avLst/>
          </a:prstGeom>
          <a:noFill/>
          <a:ln>
            <a:noFill/>
          </a:ln>
        </p:spPr>
        <p:txBody>
          <a:bodyPr spcFirstLastPara="1" wrap="square" lIns="91425" tIns="45700" rIns="91425" bIns="45700" anchor="t" anchorCtr="0">
            <a:noAutofit/>
          </a:bodyPr>
          <a:lstStyle/>
          <a:p>
            <a:pPr>
              <a:buClr>
                <a:srgbClr val="000000"/>
              </a:buClr>
              <a:buFont typeface="Arial"/>
              <a:buNone/>
            </a:pPr>
            <a:r>
              <a:rPr lang="en-US" b="1" u="sng" kern="0">
                <a:solidFill>
                  <a:srgbClr val="000000"/>
                </a:solidFill>
                <a:latin typeface="Calibri"/>
                <a:ea typeface="Calibri"/>
                <a:cs typeface="Calibri"/>
                <a:sym typeface="Calibri"/>
              </a:rPr>
              <a:t>Emergency Department (ED) SBIRT </a:t>
            </a:r>
            <a:endParaRPr sz="1400" kern="0">
              <a:solidFill>
                <a:srgbClr val="000000"/>
              </a:solidFill>
              <a:cs typeface="Arial"/>
              <a:sym typeface="Arial"/>
            </a:endParaRPr>
          </a:p>
          <a:p>
            <a:pPr>
              <a:buClr>
                <a:srgbClr val="000000"/>
              </a:buClr>
              <a:buFont typeface="Arial"/>
              <a:buNone/>
            </a:pPr>
            <a:r>
              <a:rPr lang="en-US" sz="600" kern="0">
                <a:solidFill>
                  <a:srgbClr val="000000"/>
                </a:solidFill>
                <a:latin typeface="Calibri"/>
                <a:ea typeface="Calibri"/>
                <a:cs typeface="Calibri"/>
                <a:sym typeface="Calibri"/>
              </a:rPr>
              <a:t> </a:t>
            </a:r>
            <a:r>
              <a:rPr lang="en-US" kern="0">
                <a:solidFill>
                  <a:srgbClr val="000000"/>
                </a:solidFill>
                <a:latin typeface="Calibri"/>
                <a:ea typeface="Calibri"/>
                <a:cs typeface="Calibri"/>
                <a:sym typeface="Calibri"/>
              </a:rPr>
              <a:t/>
            </a:r>
            <a:br>
              <a:rPr lang="en-US" kern="0">
                <a:solidFill>
                  <a:srgbClr val="000000"/>
                </a:solidFill>
                <a:latin typeface="Calibri"/>
                <a:ea typeface="Calibri"/>
                <a:cs typeface="Calibri"/>
                <a:sym typeface="Calibri"/>
              </a:rPr>
            </a:br>
            <a:r>
              <a:rPr lang="en-US" kern="0">
                <a:solidFill>
                  <a:srgbClr val="000000"/>
                </a:solidFill>
                <a:latin typeface="Calibri"/>
                <a:ea typeface="Calibri"/>
                <a:cs typeface="Calibri"/>
                <a:sym typeface="Calibri"/>
              </a:rPr>
              <a:t>SOR Grant funding will expand the SBIRT ED program to an additional eight hospitals in FFY19 and approximately six in FFY20. </a:t>
            </a:r>
            <a:r>
              <a:rPr lang="en-US" b="1" kern="0">
                <a:solidFill>
                  <a:srgbClr val="FF0000"/>
                </a:solidFill>
                <a:latin typeface="Calibri"/>
                <a:ea typeface="Calibri"/>
                <a:cs typeface="Calibri"/>
                <a:sym typeface="Calibri"/>
              </a:rPr>
              <a:t>This expansion will support a total of 32 CPRS positions in FFY19 and an additional 24 potential positions in FFY20.</a:t>
            </a:r>
            <a:endParaRPr b="1" kern="0">
              <a:solidFill>
                <a:srgbClr val="FF0000"/>
              </a:solidFill>
              <a:latin typeface="Calibri"/>
              <a:ea typeface="Calibri"/>
              <a:cs typeface="Calibri"/>
              <a:sym typeface="Calibri"/>
            </a:endParaRPr>
          </a:p>
          <a:p>
            <a:pPr marL="457200" indent="-342900">
              <a:buClr>
                <a:srgbClr val="000000"/>
              </a:buClr>
              <a:buSzPts val="1800"/>
              <a:buFont typeface="Calibri"/>
              <a:buChar char="●"/>
            </a:pPr>
            <a:r>
              <a:rPr lang="en-US" kern="0">
                <a:solidFill>
                  <a:srgbClr val="000000"/>
                </a:solidFill>
                <a:latin typeface="Calibri"/>
                <a:ea typeface="Calibri"/>
                <a:cs typeface="Calibri"/>
                <a:sym typeface="Calibri"/>
              </a:rPr>
              <a:t>Anne Arundel, Baltimore City, Carroll, Harford, Prince George’s (2), Montgomery, and Allegany</a:t>
            </a:r>
            <a:endParaRPr kern="0">
              <a:solidFill>
                <a:srgbClr val="000000"/>
              </a:solidFill>
              <a:latin typeface="Calibri"/>
              <a:ea typeface="Calibri"/>
              <a:cs typeface="Calibri"/>
              <a:sym typeface="Calibri"/>
            </a:endParaRPr>
          </a:p>
          <a:p>
            <a:pPr>
              <a:buClr>
                <a:srgbClr val="000000"/>
              </a:buClr>
              <a:buFont typeface="Arial"/>
              <a:buNone/>
            </a:pPr>
            <a:endParaRPr b="1" kern="0">
              <a:solidFill>
                <a:srgbClr val="000000"/>
              </a:solidFill>
              <a:latin typeface="Calibri"/>
              <a:ea typeface="Calibri"/>
              <a:cs typeface="Calibri"/>
              <a:sym typeface="Calibri"/>
            </a:endParaRPr>
          </a:p>
          <a:p>
            <a:pPr>
              <a:buClr>
                <a:srgbClr val="000000"/>
              </a:buClr>
              <a:buFont typeface="Arial"/>
              <a:buNone/>
            </a:pPr>
            <a:r>
              <a:rPr lang="en-US" b="1" u="sng" kern="0">
                <a:solidFill>
                  <a:srgbClr val="000000"/>
                </a:solidFill>
                <a:latin typeface="Calibri"/>
                <a:ea typeface="Calibri"/>
                <a:cs typeface="Calibri"/>
                <a:sym typeface="Calibri"/>
              </a:rPr>
              <a:t>OB/GYN SBIRT Expansion </a:t>
            </a:r>
            <a:endParaRPr sz="1400" kern="0">
              <a:solidFill>
                <a:srgbClr val="000000"/>
              </a:solidFill>
              <a:cs typeface="Arial"/>
              <a:sym typeface="Arial"/>
            </a:endParaRPr>
          </a:p>
          <a:p>
            <a:pPr>
              <a:buClr>
                <a:srgbClr val="000000"/>
              </a:buClr>
              <a:buFont typeface="Arial"/>
              <a:buNone/>
            </a:pPr>
            <a:r>
              <a:rPr lang="en-US" kern="0">
                <a:solidFill>
                  <a:srgbClr val="000000"/>
                </a:solidFill>
                <a:latin typeface="Calibri"/>
                <a:ea typeface="Calibri"/>
                <a:cs typeface="Calibri"/>
                <a:sym typeface="Calibri"/>
              </a:rPr>
              <a:t/>
            </a:r>
            <a:br>
              <a:rPr lang="en-US" kern="0">
                <a:solidFill>
                  <a:srgbClr val="000000"/>
                </a:solidFill>
                <a:latin typeface="Calibri"/>
                <a:ea typeface="Calibri"/>
                <a:cs typeface="Calibri"/>
                <a:sym typeface="Calibri"/>
              </a:rPr>
            </a:br>
            <a:r>
              <a:rPr lang="en-US" b="1" kern="0">
                <a:solidFill>
                  <a:srgbClr val="000000"/>
                </a:solidFill>
                <a:latin typeface="Calibri"/>
                <a:ea typeface="Calibri"/>
                <a:cs typeface="Calibri"/>
                <a:sym typeface="Calibri"/>
              </a:rPr>
              <a:t>SOR Grant Initiative:</a:t>
            </a:r>
            <a:r>
              <a:rPr lang="en-US" kern="0">
                <a:solidFill>
                  <a:srgbClr val="000000"/>
                </a:solidFill>
                <a:latin typeface="Calibri"/>
                <a:ea typeface="Calibri"/>
                <a:cs typeface="Calibri"/>
                <a:sym typeface="Calibri"/>
              </a:rPr>
              <a:t> Expand Maryland’s current OB/GYN SBIRT program to 9 additional practices and Mercy Hospital’s mother-baby unit. </a:t>
            </a:r>
            <a:r>
              <a:rPr lang="en-US" b="1" kern="0">
                <a:solidFill>
                  <a:srgbClr val="FF0000"/>
                </a:solidFill>
                <a:latin typeface="Calibri"/>
                <a:ea typeface="Calibri"/>
                <a:cs typeface="Calibri"/>
                <a:sym typeface="Calibri"/>
              </a:rPr>
              <a:t>The MDH plans on expanding the successful hospital peer recovery coach model to a pilot program in hospital mother-baby units.</a:t>
            </a:r>
            <a:r>
              <a:rPr lang="en-US" kern="0">
                <a:solidFill>
                  <a:srgbClr val="FF0000"/>
                </a:solidFill>
                <a:latin typeface="Calibri"/>
                <a:ea typeface="Calibri"/>
                <a:cs typeface="Calibri"/>
                <a:sym typeface="Calibri"/>
              </a:rPr>
              <a:t>  </a:t>
            </a:r>
            <a:endParaRPr kern="0">
              <a:solidFill>
                <a:srgbClr val="FF0000"/>
              </a:solidFill>
              <a:latin typeface="Calibri"/>
              <a:ea typeface="Calibri"/>
              <a:cs typeface="Calibri"/>
              <a:sym typeface="Calibri"/>
            </a:endParaRPr>
          </a:p>
          <a:p>
            <a:pPr marL="457200" indent="-342900">
              <a:buClr>
                <a:srgbClr val="000000"/>
              </a:buClr>
              <a:buSzPts val="1800"/>
              <a:buFont typeface="Calibri"/>
              <a:buChar char="●"/>
            </a:pPr>
            <a:r>
              <a:rPr lang="en-US" kern="0">
                <a:solidFill>
                  <a:srgbClr val="000000"/>
                </a:solidFill>
                <a:latin typeface="Calibri"/>
                <a:ea typeface="Calibri"/>
                <a:cs typeface="Calibri"/>
                <a:sym typeface="Calibri"/>
              </a:rPr>
              <a:t>Baltimore City, Baltimore County, and Washington</a:t>
            </a:r>
            <a:endParaRPr kern="0">
              <a:solidFill>
                <a:srgbClr val="000000"/>
              </a:solidFill>
              <a:latin typeface="Calibri"/>
              <a:ea typeface="Calibri"/>
              <a:cs typeface="Calibri"/>
              <a:sym typeface="Calibri"/>
            </a:endParaRPr>
          </a:p>
          <a:p>
            <a:pPr>
              <a:buClr>
                <a:srgbClr val="000000"/>
              </a:buClr>
              <a:buFont typeface="Arial"/>
              <a:buNone/>
            </a:pPr>
            <a:endParaRPr kern="0">
              <a:solidFill>
                <a:srgbClr val="000000"/>
              </a:solidFill>
              <a:latin typeface="Calibri"/>
              <a:ea typeface="Calibri"/>
              <a:cs typeface="Calibri"/>
              <a:sym typeface="Calibri"/>
            </a:endParaRPr>
          </a:p>
          <a:p>
            <a:pPr>
              <a:buClr>
                <a:srgbClr val="000000"/>
              </a:buClr>
              <a:buFont typeface="Arial"/>
              <a:buNone/>
            </a:pPr>
            <a:endParaRPr kern="0">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Georgia"/>
              <a:buNone/>
            </a:pPr>
            <a:r>
              <a:rPr lang="en-US"/>
              <a:t>SOR 2019</a:t>
            </a:r>
            <a:endParaRPr/>
          </a:p>
        </p:txBody>
      </p:sp>
      <p:sp>
        <p:nvSpPr>
          <p:cNvPr id="258" name="Google Shape;258;p33"/>
          <p:cNvSpPr txBox="1">
            <a:spLocks noGrp="1"/>
          </p:cNvSpPr>
          <p:nvPr>
            <p:ph type="sldNum" idx="12"/>
          </p:nvPr>
        </p:nvSpPr>
        <p:spPr>
          <a:xfrm>
            <a:off x="577712" y="6152495"/>
            <a:ext cx="499248"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pPr/>
              <a:t>16</a:t>
            </a:fld>
            <a:endParaRPr/>
          </a:p>
        </p:txBody>
      </p:sp>
      <p:sp>
        <p:nvSpPr>
          <p:cNvPr id="259" name="Google Shape;259;p33"/>
          <p:cNvSpPr txBox="1">
            <a:spLocks noGrp="1"/>
          </p:cNvSpPr>
          <p:nvPr>
            <p:ph type="body" idx="2"/>
          </p:nvPr>
        </p:nvSpPr>
        <p:spPr>
          <a:xfrm>
            <a:off x="628650" y="365126"/>
            <a:ext cx="7886700" cy="4476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F7F7F"/>
              </a:buClr>
              <a:buSzPts val="2000"/>
              <a:buNone/>
            </a:pPr>
            <a:r>
              <a:rPr lang="en-US"/>
              <a:t>Maryland Peer Initiatives </a:t>
            </a:r>
            <a:endParaRPr/>
          </a:p>
        </p:txBody>
      </p:sp>
      <p:cxnSp>
        <p:nvCxnSpPr>
          <p:cNvPr id="260" name="Google Shape;260;p33"/>
          <p:cNvCxnSpPr/>
          <p:nvPr/>
        </p:nvCxnSpPr>
        <p:spPr>
          <a:xfrm>
            <a:off x="3291840" y="1041991"/>
            <a:ext cx="5852160" cy="0"/>
          </a:xfrm>
          <a:prstGeom prst="straightConnector1">
            <a:avLst/>
          </a:prstGeom>
          <a:noFill/>
          <a:ln w="28575" cap="flat" cmpd="sng">
            <a:solidFill>
              <a:srgbClr val="980000"/>
            </a:solidFill>
            <a:prstDash val="solid"/>
            <a:round/>
            <a:headEnd type="none" w="sm" len="sm"/>
            <a:tailEnd type="none" w="sm" len="sm"/>
          </a:ln>
        </p:spPr>
      </p:cxnSp>
      <p:sp>
        <p:nvSpPr>
          <p:cNvPr id="261" name="Google Shape;261;p33"/>
          <p:cNvSpPr/>
          <p:nvPr/>
        </p:nvSpPr>
        <p:spPr>
          <a:xfrm>
            <a:off x="323989" y="1658401"/>
            <a:ext cx="8011627" cy="2677559"/>
          </a:xfrm>
          <a:prstGeom prst="rect">
            <a:avLst/>
          </a:prstGeom>
          <a:noFill/>
          <a:ln>
            <a:noFill/>
          </a:ln>
        </p:spPr>
        <p:txBody>
          <a:bodyPr spcFirstLastPara="1" wrap="square" lIns="91425" tIns="228525" rIns="91425" bIns="76175" anchor="ctr" anchorCtr="0">
            <a:noAutofit/>
          </a:bodyPr>
          <a:lstStyle/>
          <a:p>
            <a:pPr>
              <a:buClr>
                <a:srgbClr val="000000"/>
              </a:buClr>
              <a:buSzPts val="1600"/>
              <a:buFont typeface="Calibri"/>
              <a:buNone/>
            </a:pPr>
            <a:r>
              <a:rPr lang="en-US" b="1" u="sng" kern="0">
                <a:solidFill>
                  <a:srgbClr val="000000"/>
                </a:solidFill>
                <a:latin typeface="Calibri"/>
                <a:ea typeface="Calibri"/>
                <a:cs typeface="Calibri"/>
                <a:sym typeface="Calibri"/>
              </a:rPr>
              <a:t>Recovery Housing Expansion</a:t>
            </a:r>
            <a:endParaRPr kern="0">
              <a:solidFill>
                <a:srgbClr val="000000"/>
              </a:solidFill>
              <a:cs typeface="Arial"/>
              <a:sym typeface="Arial"/>
            </a:endParaRPr>
          </a:p>
          <a:p>
            <a:pPr>
              <a:buClr>
                <a:srgbClr val="000000"/>
              </a:buClr>
              <a:buSzPts val="1200"/>
              <a:buFont typeface="Calibri"/>
              <a:buNone/>
            </a:pPr>
            <a:endParaRPr sz="1200" kern="0">
              <a:solidFill>
                <a:srgbClr val="000000"/>
              </a:solidFill>
              <a:latin typeface="Calibri"/>
              <a:ea typeface="Calibri"/>
              <a:cs typeface="Calibri"/>
              <a:sym typeface="Calibri"/>
            </a:endParaRPr>
          </a:p>
          <a:p>
            <a:pPr>
              <a:buClr>
                <a:srgbClr val="000000"/>
              </a:buClr>
              <a:buSzPts val="1800"/>
              <a:buFont typeface="Calibri"/>
              <a:buNone/>
            </a:pPr>
            <a:r>
              <a:rPr lang="en-US" kern="0">
                <a:solidFill>
                  <a:srgbClr val="000000"/>
                </a:solidFill>
                <a:latin typeface="Calibri"/>
                <a:ea typeface="Calibri"/>
                <a:cs typeface="Calibri"/>
                <a:sym typeface="Calibri"/>
              </a:rPr>
              <a:t>A lack of access to safe, supportive, recovery oriented housing is often a significant barrier to individuals who have an opioid or substance use disorder. As a result of limited housing options, many individuals remain in toxic living situations which results in disease progression and overdose.  </a:t>
            </a:r>
            <a:r>
              <a:rPr lang="en-US" b="1" kern="0">
                <a:solidFill>
                  <a:srgbClr val="FF0000"/>
                </a:solidFill>
                <a:latin typeface="Calibri"/>
                <a:ea typeface="Calibri"/>
                <a:cs typeface="Calibri"/>
                <a:sym typeface="Calibri"/>
              </a:rPr>
              <a:t>MDH solicited proposals from the local jurisdictions to support peer and/or provider run certified recovery housing for those recovering from a substance use disorder. </a:t>
            </a:r>
            <a:r>
              <a:rPr lang="en-US" kern="0">
                <a:solidFill>
                  <a:srgbClr val="000000"/>
                </a:solidFill>
                <a:latin typeface="Calibri"/>
                <a:ea typeface="Calibri"/>
                <a:cs typeface="Calibri"/>
                <a:sym typeface="Calibri"/>
              </a:rPr>
              <a:t>15 recovery houses will be established to serve the adult population by the end of FFY19. </a:t>
            </a:r>
            <a:endParaRPr kern="0">
              <a:solidFill>
                <a:srgbClr val="000000"/>
              </a:solidFill>
              <a:latin typeface="Calibri"/>
              <a:ea typeface="Calibri"/>
              <a:cs typeface="Calibri"/>
              <a:sym typeface="Calibri"/>
            </a:endParaRPr>
          </a:p>
          <a:p>
            <a:pPr marL="457200" indent="-342900">
              <a:buClr>
                <a:srgbClr val="000000"/>
              </a:buClr>
              <a:buSzPts val="1800"/>
              <a:buFont typeface="Calibri"/>
              <a:buChar char="●"/>
            </a:pPr>
            <a:r>
              <a:rPr lang="en-US" kern="0">
                <a:solidFill>
                  <a:srgbClr val="000000"/>
                </a:solidFill>
                <a:latin typeface="Calibri"/>
                <a:ea typeface="Calibri"/>
                <a:cs typeface="Calibri"/>
                <a:sym typeface="Calibri"/>
              </a:rPr>
              <a:t>Anne Arundel, Calvert, Caroline, Frederick, Howard, Kent, MidShore/Dorchester, Montgomery, Queen Anne’s, St. Mary’s, Talbot, and Worcester</a:t>
            </a:r>
            <a:endParaRPr kern="0">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 xmlns:a16="http://schemas.microsoft.com/office/drawing/2014/main" id="{00C76995-BCF3-B747-B39C-A4384005EDE2}"/>
              </a:ext>
            </a:extLst>
          </p:cNvPr>
          <p:cNvSpPr>
            <a:spLocks noGrp="1"/>
          </p:cNvSpPr>
          <p:nvPr>
            <p:ph type="title"/>
          </p:nvPr>
        </p:nvSpPr>
        <p:spPr/>
        <p:txBody>
          <a:bodyPr/>
          <a:lstStyle/>
          <a:p>
            <a:r>
              <a:rPr lang="en-US" dirty="0"/>
              <a:t>Marketing Toolkit</a:t>
            </a:r>
          </a:p>
        </p:txBody>
      </p:sp>
      <p:sp>
        <p:nvSpPr>
          <p:cNvPr id="23" name="Content Placeholder 22">
            <a:extLst>
              <a:ext uri="{FF2B5EF4-FFF2-40B4-BE49-F238E27FC236}">
                <a16:creationId xmlns="" xmlns:a16="http://schemas.microsoft.com/office/drawing/2014/main" id="{7278FD4F-1C2B-2942-8D0C-53768DC840CC}"/>
              </a:ext>
            </a:extLst>
          </p:cNvPr>
          <p:cNvSpPr>
            <a:spLocks noGrp="1"/>
          </p:cNvSpPr>
          <p:nvPr>
            <p:ph idx="1"/>
          </p:nvPr>
        </p:nvSpPr>
        <p:spPr>
          <a:xfrm>
            <a:off x="4088121" y="2040825"/>
            <a:ext cx="5196555" cy="4136137"/>
          </a:xfrm>
        </p:spPr>
        <p:txBody>
          <a:bodyPr>
            <a:normAutofit/>
          </a:bodyPr>
          <a:lstStyle/>
          <a:p>
            <a:pPr marL="0" indent="0">
              <a:buNone/>
            </a:pPr>
            <a:r>
              <a:rPr lang="en-US" sz="2400" dirty="0"/>
              <a:t>Developed marketing materials to provide community information:</a:t>
            </a:r>
          </a:p>
          <a:p>
            <a:pPr lvl="1"/>
            <a:r>
              <a:rPr lang="en-US" dirty="0"/>
              <a:t>CPRS Requirements Guide</a:t>
            </a:r>
          </a:p>
          <a:p>
            <a:pPr lvl="1"/>
            <a:r>
              <a:rPr lang="en-US" dirty="0"/>
              <a:t>CPRS Overview Guide</a:t>
            </a:r>
          </a:p>
          <a:p>
            <a:pPr lvl="1"/>
            <a:endParaRPr lang="en-US" sz="1200" dirty="0"/>
          </a:p>
          <a:p>
            <a:pPr marL="0" indent="0">
              <a:buNone/>
            </a:pPr>
            <a:r>
              <a:rPr lang="en-US" sz="2400" dirty="0"/>
              <a:t>Office website expansion:</a:t>
            </a:r>
          </a:p>
          <a:p>
            <a:pPr lvl="1"/>
            <a:r>
              <a:rPr lang="en-US" dirty="0"/>
              <a:t>Training Archives</a:t>
            </a:r>
          </a:p>
          <a:p>
            <a:pPr lvl="1"/>
            <a:r>
              <a:rPr lang="en-US" dirty="0"/>
              <a:t>ListServe Resource Management</a:t>
            </a:r>
          </a:p>
          <a:p>
            <a:pPr lvl="1"/>
            <a:r>
              <a:rPr lang="en-US" dirty="0"/>
              <a:t>Social Media Resource Management </a:t>
            </a:r>
          </a:p>
          <a:p>
            <a:pPr lvl="1"/>
            <a:endParaRPr lang="en-US" dirty="0"/>
          </a:p>
        </p:txBody>
      </p:sp>
      <p:sp>
        <p:nvSpPr>
          <p:cNvPr id="16" name="Slide Number Placeholder 15">
            <a:extLst>
              <a:ext uri="{FF2B5EF4-FFF2-40B4-BE49-F238E27FC236}">
                <a16:creationId xmlns="" xmlns:a16="http://schemas.microsoft.com/office/drawing/2014/main" id="{C05AB5DB-11E6-0642-BA3D-11DE2A62E20B}"/>
              </a:ext>
            </a:extLst>
          </p:cNvPr>
          <p:cNvSpPr>
            <a:spLocks noGrp="1"/>
          </p:cNvSpPr>
          <p:nvPr>
            <p:ph type="sldNum" sz="quarter" idx="12"/>
          </p:nvPr>
        </p:nvSpPr>
        <p:spPr/>
        <p:txBody>
          <a:bodyPr/>
          <a:lstStyle/>
          <a:p>
            <a:fld id="{EB4BE1A8-99A0-BE4B-B404-CE990ED5FA0C}" type="slidenum">
              <a:rPr lang="en-US" smtClean="0"/>
              <a:pPr/>
              <a:t>17</a:t>
            </a:fld>
            <a:endParaRPr lang="en-US" dirty="0"/>
          </a:p>
        </p:txBody>
      </p:sp>
      <p:sp>
        <p:nvSpPr>
          <p:cNvPr id="24" name="Text Placeholder 23">
            <a:extLst>
              <a:ext uri="{FF2B5EF4-FFF2-40B4-BE49-F238E27FC236}">
                <a16:creationId xmlns="" xmlns:a16="http://schemas.microsoft.com/office/drawing/2014/main" id="{C8541A88-A89D-0A48-9E7C-9F97B12DBA96}"/>
              </a:ext>
            </a:extLst>
          </p:cNvPr>
          <p:cNvSpPr>
            <a:spLocks noGrp="1"/>
          </p:cNvSpPr>
          <p:nvPr>
            <p:ph type="body" sz="quarter" idx="13"/>
          </p:nvPr>
        </p:nvSpPr>
        <p:spPr/>
        <p:txBody>
          <a:bodyPr/>
          <a:lstStyle/>
          <a:p>
            <a:r>
              <a:rPr lang="en-US" dirty="0"/>
              <a:t>Making Progress</a:t>
            </a:r>
          </a:p>
        </p:txBody>
      </p:sp>
      <p:cxnSp>
        <p:nvCxnSpPr>
          <p:cNvPr id="7" name="Shape 99">
            <a:extLst>
              <a:ext uri="{FF2B5EF4-FFF2-40B4-BE49-F238E27FC236}">
                <a16:creationId xmlns="" xmlns:a16="http://schemas.microsoft.com/office/drawing/2014/main" id="{3FB52765-0798-2743-934D-57DAC3CD6A64}"/>
              </a:ext>
            </a:extLst>
          </p:cNvPr>
          <p:cNvCxnSpPr>
            <a:cxnSpLocks/>
          </p:cNvCxnSpPr>
          <p:nvPr/>
        </p:nvCxnSpPr>
        <p:spPr>
          <a:xfrm>
            <a:off x="5747657" y="1041990"/>
            <a:ext cx="3396343" cy="0"/>
          </a:xfrm>
          <a:prstGeom prst="straightConnector1">
            <a:avLst/>
          </a:prstGeom>
          <a:noFill/>
          <a:ln w="28575" cap="flat" cmpd="sng">
            <a:solidFill>
              <a:srgbClr val="980000"/>
            </a:solidFill>
            <a:prstDash val="solid"/>
            <a:round/>
            <a:headEnd type="none" w="lg" len="lg"/>
            <a:tailEnd type="none" w="lg" len="lg"/>
          </a:ln>
        </p:spPr>
      </p:cxn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745" y="1833791"/>
            <a:ext cx="2944249" cy="2275102"/>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147" y="3678979"/>
            <a:ext cx="2679539" cy="20705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637554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 xmlns:a16="http://schemas.microsoft.com/office/drawing/2014/main" id="{00C76995-BCF3-B747-B39C-A4384005EDE2}"/>
              </a:ext>
            </a:extLst>
          </p:cNvPr>
          <p:cNvSpPr>
            <a:spLocks noGrp="1"/>
          </p:cNvSpPr>
          <p:nvPr>
            <p:ph type="title"/>
          </p:nvPr>
        </p:nvSpPr>
        <p:spPr/>
        <p:txBody>
          <a:bodyPr/>
          <a:lstStyle/>
          <a:p>
            <a:r>
              <a:rPr lang="en-US" dirty="0"/>
              <a:t>OCA Website</a:t>
            </a:r>
          </a:p>
        </p:txBody>
      </p:sp>
      <p:sp>
        <p:nvSpPr>
          <p:cNvPr id="23" name="Content Placeholder 22">
            <a:extLst>
              <a:ext uri="{FF2B5EF4-FFF2-40B4-BE49-F238E27FC236}">
                <a16:creationId xmlns="" xmlns:a16="http://schemas.microsoft.com/office/drawing/2014/main" id="{7278FD4F-1C2B-2942-8D0C-53768DC840CC}"/>
              </a:ext>
            </a:extLst>
          </p:cNvPr>
          <p:cNvSpPr>
            <a:spLocks noGrp="1"/>
          </p:cNvSpPr>
          <p:nvPr>
            <p:ph idx="1"/>
          </p:nvPr>
        </p:nvSpPr>
        <p:spPr>
          <a:xfrm>
            <a:off x="628650" y="1489665"/>
            <a:ext cx="5752053" cy="4351338"/>
          </a:xfrm>
        </p:spPr>
        <p:txBody>
          <a:bodyPr>
            <a:normAutofit fontScale="62500" lnSpcReduction="20000"/>
          </a:bodyPr>
          <a:lstStyle/>
          <a:p>
            <a:pPr marL="0" indent="0">
              <a:lnSpc>
                <a:spcPct val="120000"/>
              </a:lnSpc>
              <a:buNone/>
            </a:pPr>
            <a:r>
              <a:rPr lang="en-US" sz="3500" dirty="0"/>
              <a:t>Offers resources to individuals who are interested in a number of ongoing projects within the Office of Consumer Affairs (OCA), including:</a:t>
            </a:r>
          </a:p>
          <a:p>
            <a:pPr marL="0" indent="0">
              <a:buNone/>
            </a:pPr>
            <a:endParaRPr lang="en-US" sz="1900" dirty="0"/>
          </a:p>
          <a:p>
            <a:r>
              <a:rPr lang="en-US" dirty="0"/>
              <a:t>CPRS Program</a:t>
            </a:r>
          </a:p>
          <a:p>
            <a:r>
              <a:rPr lang="en-US" dirty="0"/>
              <a:t>Marketing Brochures and Toolkits</a:t>
            </a:r>
          </a:p>
          <a:p>
            <a:r>
              <a:rPr lang="en-US" dirty="0"/>
              <a:t>PRSS ListServe Contact Information </a:t>
            </a:r>
          </a:p>
          <a:p>
            <a:r>
              <a:rPr lang="en-US" dirty="0"/>
              <a:t>Wellness and Recovery Action Plan (WRAP)</a:t>
            </a:r>
          </a:p>
          <a:p>
            <a:r>
              <a:rPr lang="en-US" dirty="0"/>
              <a:t>CPRS Annual Summit</a:t>
            </a:r>
          </a:p>
          <a:p>
            <a:r>
              <a:rPr lang="en-US" dirty="0"/>
              <a:t>Consumer Quality Teams</a:t>
            </a:r>
          </a:p>
          <a:p>
            <a:r>
              <a:rPr lang="en-US" dirty="0"/>
              <a:t>Carroll Conquest Outstanding Leadership Award</a:t>
            </a:r>
          </a:p>
          <a:p>
            <a:r>
              <a:rPr lang="en-US" dirty="0"/>
              <a:t>Archived Training Information</a:t>
            </a:r>
          </a:p>
          <a:p>
            <a:pPr marL="0" indent="0">
              <a:buNone/>
            </a:pPr>
            <a:endParaRPr lang="en-US" dirty="0"/>
          </a:p>
        </p:txBody>
      </p:sp>
      <p:sp>
        <p:nvSpPr>
          <p:cNvPr id="16" name="Slide Number Placeholder 15">
            <a:extLst>
              <a:ext uri="{FF2B5EF4-FFF2-40B4-BE49-F238E27FC236}">
                <a16:creationId xmlns="" xmlns:a16="http://schemas.microsoft.com/office/drawing/2014/main" id="{C05AB5DB-11E6-0642-BA3D-11DE2A62E20B}"/>
              </a:ext>
            </a:extLst>
          </p:cNvPr>
          <p:cNvSpPr>
            <a:spLocks noGrp="1"/>
          </p:cNvSpPr>
          <p:nvPr>
            <p:ph type="sldNum" sz="quarter" idx="12"/>
          </p:nvPr>
        </p:nvSpPr>
        <p:spPr/>
        <p:txBody>
          <a:bodyPr/>
          <a:lstStyle/>
          <a:p>
            <a:fld id="{EB4BE1A8-99A0-BE4B-B404-CE990ED5FA0C}" type="slidenum">
              <a:rPr lang="en-US" smtClean="0"/>
              <a:pPr/>
              <a:t>18</a:t>
            </a:fld>
            <a:endParaRPr lang="en-US" dirty="0"/>
          </a:p>
        </p:txBody>
      </p:sp>
      <p:sp>
        <p:nvSpPr>
          <p:cNvPr id="24" name="Text Placeholder 23">
            <a:extLst>
              <a:ext uri="{FF2B5EF4-FFF2-40B4-BE49-F238E27FC236}">
                <a16:creationId xmlns="" xmlns:a16="http://schemas.microsoft.com/office/drawing/2014/main" id="{C8541A88-A89D-0A48-9E7C-9F97B12DBA96}"/>
              </a:ext>
            </a:extLst>
          </p:cNvPr>
          <p:cNvSpPr>
            <a:spLocks noGrp="1"/>
          </p:cNvSpPr>
          <p:nvPr>
            <p:ph type="body" sz="quarter" idx="13"/>
          </p:nvPr>
        </p:nvSpPr>
        <p:spPr/>
        <p:txBody>
          <a:bodyPr/>
          <a:lstStyle/>
          <a:p>
            <a:r>
              <a:rPr lang="en-US" dirty="0"/>
              <a:t>Resources for Peer Professionals</a:t>
            </a:r>
          </a:p>
        </p:txBody>
      </p:sp>
      <p:cxnSp>
        <p:nvCxnSpPr>
          <p:cNvPr id="7" name="Shape 99">
            <a:extLst>
              <a:ext uri="{FF2B5EF4-FFF2-40B4-BE49-F238E27FC236}">
                <a16:creationId xmlns="" xmlns:a16="http://schemas.microsoft.com/office/drawing/2014/main" id="{3FB52765-0798-2743-934D-57DAC3CD6A64}"/>
              </a:ext>
            </a:extLst>
          </p:cNvPr>
          <p:cNvCxnSpPr>
            <a:cxnSpLocks/>
          </p:cNvCxnSpPr>
          <p:nvPr/>
        </p:nvCxnSpPr>
        <p:spPr>
          <a:xfrm>
            <a:off x="4441371" y="1041990"/>
            <a:ext cx="4702629" cy="0"/>
          </a:xfrm>
          <a:prstGeom prst="straightConnector1">
            <a:avLst/>
          </a:prstGeom>
          <a:noFill/>
          <a:ln w="28575" cap="flat" cmpd="sng">
            <a:solidFill>
              <a:srgbClr val="980000"/>
            </a:solidFill>
            <a:prstDash val="solid"/>
            <a:round/>
            <a:headEnd type="none" w="lg" len="lg"/>
            <a:tailEnd type="none" w="lg" len="lg"/>
          </a:ln>
        </p:spPr>
      </p:cxn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7287" y="2659494"/>
            <a:ext cx="3218688" cy="2011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622656" y="4880129"/>
            <a:ext cx="3284525" cy="804673"/>
          </a:xfrm>
          <a:prstGeom prst="rect">
            <a:avLst/>
          </a:prstGeom>
          <a:solidFill>
            <a:srgbClr val="C13F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https://bha.health.maryland.gov/ Pages/Consumer-Affairs.aspx</a:t>
            </a:r>
          </a:p>
        </p:txBody>
      </p:sp>
    </p:spTree>
    <p:extLst>
      <p:ext uri="{BB962C8B-B14F-4D97-AF65-F5344CB8AC3E}">
        <p14:creationId xmlns:p14="http://schemas.microsoft.com/office/powerpoint/2010/main" val="11637554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xmlns="" id="{00C76995-BCF3-B747-B39C-A4384005EDE2}"/>
              </a:ext>
            </a:extLst>
          </p:cNvPr>
          <p:cNvSpPr>
            <a:spLocks noGrp="1"/>
          </p:cNvSpPr>
          <p:nvPr>
            <p:ph type="title"/>
          </p:nvPr>
        </p:nvSpPr>
        <p:spPr/>
        <p:txBody>
          <a:bodyPr/>
          <a:lstStyle/>
          <a:p>
            <a:r>
              <a:rPr lang="en-US" dirty="0"/>
              <a:t>OCA ListServe</a:t>
            </a:r>
          </a:p>
        </p:txBody>
      </p:sp>
      <p:sp>
        <p:nvSpPr>
          <p:cNvPr id="23" name="Content Placeholder 22">
            <a:extLst>
              <a:ext uri="{FF2B5EF4-FFF2-40B4-BE49-F238E27FC236}">
                <a16:creationId xmlns:a16="http://schemas.microsoft.com/office/drawing/2014/main" xmlns="" id="{7278FD4F-1C2B-2942-8D0C-53768DC840CC}"/>
              </a:ext>
            </a:extLst>
          </p:cNvPr>
          <p:cNvSpPr>
            <a:spLocks noGrp="1"/>
          </p:cNvSpPr>
          <p:nvPr>
            <p:ph idx="1"/>
          </p:nvPr>
        </p:nvSpPr>
        <p:spPr>
          <a:xfrm>
            <a:off x="691452" y="4445000"/>
            <a:ext cx="8223948" cy="1824624"/>
          </a:xfrm>
        </p:spPr>
        <p:txBody>
          <a:bodyPr>
            <a:normAutofit/>
          </a:bodyPr>
          <a:lstStyle/>
          <a:p>
            <a:pPr marL="588962" indent="0">
              <a:buNone/>
            </a:pPr>
            <a:r>
              <a:rPr lang="en-US" sz="2200" dirty="0" smtClean="0"/>
              <a:t>This Google Group hosts:</a:t>
            </a:r>
            <a:endParaRPr lang="en-US" sz="2400" dirty="0" smtClean="0"/>
          </a:p>
          <a:p>
            <a:pPr marL="1266825" lvl="1" indent="-220663"/>
            <a:r>
              <a:rPr lang="en-US" sz="1800" dirty="0" smtClean="0"/>
              <a:t>Upcoming </a:t>
            </a:r>
            <a:r>
              <a:rPr lang="en-US" sz="1800" dirty="0"/>
              <a:t>Peer Training</a:t>
            </a:r>
          </a:p>
          <a:p>
            <a:pPr marL="1266825" lvl="1" indent="-220663"/>
            <a:r>
              <a:rPr lang="en-US" sz="1800" dirty="0"/>
              <a:t>Peer Employment Opportunities</a:t>
            </a:r>
          </a:p>
          <a:p>
            <a:pPr marL="1266825" lvl="1" indent="-220663"/>
            <a:r>
              <a:rPr lang="en-US" sz="1800" dirty="0"/>
              <a:t>Recovery Advocacy Events</a:t>
            </a:r>
          </a:p>
        </p:txBody>
      </p:sp>
      <p:sp>
        <p:nvSpPr>
          <p:cNvPr id="16" name="Slide Number Placeholder 15">
            <a:extLst>
              <a:ext uri="{FF2B5EF4-FFF2-40B4-BE49-F238E27FC236}">
                <a16:creationId xmlns:a16="http://schemas.microsoft.com/office/drawing/2014/main" xmlns="" id="{C05AB5DB-11E6-0642-BA3D-11DE2A62E20B}"/>
              </a:ext>
            </a:extLst>
          </p:cNvPr>
          <p:cNvSpPr>
            <a:spLocks noGrp="1"/>
          </p:cNvSpPr>
          <p:nvPr>
            <p:ph type="sldNum" sz="quarter" idx="12"/>
          </p:nvPr>
        </p:nvSpPr>
        <p:spPr/>
        <p:txBody>
          <a:bodyPr/>
          <a:lstStyle/>
          <a:p>
            <a:fld id="{EB4BE1A8-99A0-BE4B-B404-CE990ED5FA0C}" type="slidenum">
              <a:rPr lang="en-US" smtClean="0">
                <a:solidFill>
                  <a:prstClr val="black">
                    <a:tint val="75000"/>
                  </a:prstClr>
                </a:solidFill>
              </a:rPr>
              <a:pPr/>
              <a:t>19</a:t>
            </a:fld>
            <a:endParaRPr lang="en-US" dirty="0">
              <a:solidFill>
                <a:prstClr val="black">
                  <a:tint val="75000"/>
                </a:prstClr>
              </a:solidFill>
            </a:endParaRPr>
          </a:p>
        </p:txBody>
      </p:sp>
      <p:sp>
        <p:nvSpPr>
          <p:cNvPr id="24" name="Text Placeholder 23">
            <a:extLst>
              <a:ext uri="{FF2B5EF4-FFF2-40B4-BE49-F238E27FC236}">
                <a16:creationId xmlns:a16="http://schemas.microsoft.com/office/drawing/2014/main" xmlns="" id="{C8541A88-A89D-0A48-9E7C-9F97B12DBA96}"/>
              </a:ext>
            </a:extLst>
          </p:cNvPr>
          <p:cNvSpPr>
            <a:spLocks noGrp="1"/>
          </p:cNvSpPr>
          <p:nvPr>
            <p:ph type="body" sz="quarter" idx="13"/>
          </p:nvPr>
        </p:nvSpPr>
        <p:spPr/>
        <p:txBody>
          <a:bodyPr>
            <a:normAutofit/>
          </a:bodyPr>
          <a:lstStyle/>
          <a:p>
            <a:r>
              <a:rPr lang="en-US" dirty="0"/>
              <a:t>Resources for Peer Professionals</a:t>
            </a:r>
          </a:p>
        </p:txBody>
      </p:sp>
      <p:cxnSp>
        <p:nvCxnSpPr>
          <p:cNvPr id="7" name="Shape 99">
            <a:extLst>
              <a:ext uri="{FF2B5EF4-FFF2-40B4-BE49-F238E27FC236}">
                <a16:creationId xmlns:a16="http://schemas.microsoft.com/office/drawing/2014/main" xmlns="" id="{3FB52765-0798-2743-934D-57DAC3CD6A64}"/>
              </a:ext>
            </a:extLst>
          </p:cNvPr>
          <p:cNvCxnSpPr>
            <a:cxnSpLocks/>
          </p:cNvCxnSpPr>
          <p:nvPr/>
        </p:nvCxnSpPr>
        <p:spPr>
          <a:xfrm>
            <a:off x="4623206" y="1041991"/>
            <a:ext cx="4520794" cy="0"/>
          </a:xfrm>
          <a:prstGeom prst="straightConnector1">
            <a:avLst/>
          </a:prstGeom>
          <a:noFill/>
          <a:ln w="28575" cap="flat" cmpd="sng">
            <a:solidFill>
              <a:srgbClr val="980000"/>
            </a:solidFill>
            <a:prstDash val="solid"/>
            <a:round/>
            <a:headEnd type="none" w="lg" len="lg"/>
            <a:tailEnd type="none" w="lg" len="lg"/>
          </a:ln>
        </p:spPr>
      </p:cxnSp>
      <p:grpSp>
        <p:nvGrpSpPr>
          <p:cNvPr id="2" name="Group 1"/>
          <p:cNvGrpSpPr/>
          <p:nvPr/>
        </p:nvGrpSpPr>
        <p:grpSpPr>
          <a:xfrm>
            <a:off x="381000" y="1759533"/>
            <a:ext cx="8004012" cy="2295087"/>
            <a:chOff x="381000" y="1319646"/>
            <a:chExt cx="8004012" cy="1721315"/>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012" y="1657350"/>
              <a:ext cx="6858000" cy="13836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1319646"/>
              <a:ext cx="2560320" cy="7467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163755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 xmlns:a16="http://schemas.microsoft.com/office/drawing/2014/main" id="{00C76995-BCF3-B747-B39C-A4384005EDE2}"/>
              </a:ext>
            </a:extLst>
          </p:cNvPr>
          <p:cNvSpPr>
            <a:spLocks noGrp="1"/>
          </p:cNvSpPr>
          <p:nvPr>
            <p:ph type="title"/>
          </p:nvPr>
        </p:nvSpPr>
        <p:spPr/>
        <p:txBody>
          <a:bodyPr/>
          <a:lstStyle/>
          <a:p>
            <a:r>
              <a:rPr lang="en-US" dirty="0"/>
              <a:t>My Recovery Story</a:t>
            </a:r>
          </a:p>
        </p:txBody>
      </p:sp>
      <p:sp>
        <p:nvSpPr>
          <p:cNvPr id="16" name="Slide Number Placeholder 15">
            <a:extLst>
              <a:ext uri="{FF2B5EF4-FFF2-40B4-BE49-F238E27FC236}">
                <a16:creationId xmlns="" xmlns:a16="http://schemas.microsoft.com/office/drawing/2014/main" id="{C05AB5DB-11E6-0642-BA3D-11DE2A62E20B}"/>
              </a:ext>
            </a:extLst>
          </p:cNvPr>
          <p:cNvSpPr>
            <a:spLocks noGrp="1"/>
          </p:cNvSpPr>
          <p:nvPr>
            <p:ph type="sldNum" sz="quarter" idx="12"/>
          </p:nvPr>
        </p:nvSpPr>
        <p:spPr/>
        <p:txBody>
          <a:bodyPr/>
          <a:lstStyle/>
          <a:p>
            <a:fld id="{EB4BE1A8-99A0-BE4B-B404-CE990ED5FA0C}" type="slidenum">
              <a:rPr lang="en-US" smtClean="0"/>
              <a:pPr/>
              <a:t>2</a:t>
            </a:fld>
            <a:endParaRPr lang="en-US" dirty="0"/>
          </a:p>
        </p:txBody>
      </p:sp>
      <p:sp>
        <p:nvSpPr>
          <p:cNvPr id="24" name="Text Placeholder 23">
            <a:extLst>
              <a:ext uri="{FF2B5EF4-FFF2-40B4-BE49-F238E27FC236}">
                <a16:creationId xmlns="" xmlns:a16="http://schemas.microsoft.com/office/drawing/2014/main" id="{C8541A88-A89D-0A48-9E7C-9F97B12DBA96}"/>
              </a:ext>
            </a:extLst>
          </p:cNvPr>
          <p:cNvSpPr>
            <a:spLocks noGrp="1"/>
          </p:cNvSpPr>
          <p:nvPr>
            <p:ph type="body" sz="quarter" idx="13"/>
          </p:nvPr>
        </p:nvSpPr>
        <p:spPr/>
        <p:txBody>
          <a:bodyPr/>
          <a:lstStyle/>
          <a:p>
            <a:r>
              <a:rPr lang="en-US" dirty="0"/>
              <a:t>Introductions</a:t>
            </a:r>
          </a:p>
        </p:txBody>
      </p:sp>
      <p:cxnSp>
        <p:nvCxnSpPr>
          <p:cNvPr id="7" name="Shape 99">
            <a:extLst>
              <a:ext uri="{FF2B5EF4-FFF2-40B4-BE49-F238E27FC236}">
                <a16:creationId xmlns="" xmlns:a16="http://schemas.microsoft.com/office/drawing/2014/main" id="{3FB52765-0798-2743-934D-57DAC3CD6A64}"/>
              </a:ext>
            </a:extLst>
          </p:cNvPr>
          <p:cNvCxnSpPr>
            <a:cxnSpLocks/>
          </p:cNvCxnSpPr>
          <p:nvPr/>
        </p:nvCxnSpPr>
        <p:spPr>
          <a:xfrm>
            <a:off x="5918479" y="1041990"/>
            <a:ext cx="3225521" cy="0"/>
          </a:xfrm>
          <a:prstGeom prst="straightConnector1">
            <a:avLst/>
          </a:prstGeom>
          <a:noFill/>
          <a:ln w="28575" cap="flat" cmpd="sng">
            <a:solidFill>
              <a:srgbClr val="980000"/>
            </a:solidFill>
            <a:prstDash val="solid"/>
            <a:round/>
            <a:headEnd type="none" w="lg" len="lg"/>
            <a:tailEnd type="none" w="lg" len="lg"/>
          </a:ln>
        </p:spPr>
      </p:cxn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6002" y="2111048"/>
            <a:ext cx="3284415" cy="27432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4302" y="2111048"/>
            <a:ext cx="289148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a:off x="3982118" y="3196876"/>
            <a:ext cx="1587399" cy="833933"/>
          </a:xfrm>
          <a:prstGeom prst="rightArrow">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183105" y="4964470"/>
            <a:ext cx="1800305"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February 2011</a:t>
            </a:r>
          </a:p>
        </p:txBody>
      </p:sp>
      <p:sp>
        <p:nvSpPr>
          <p:cNvPr id="12" name="TextBox 11"/>
          <p:cNvSpPr txBox="1"/>
          <p:nvPr/>
        </p:nvSpPr>
        <p:spPr>
          <a:xfrm>
            <a:off x="6444314" y="4964470"/>
            <a:ext cx="1800305"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August 2017</a:t>
            </a:r>
          </a:p>
        </p:txBody>
      </p:sp>
    </p:spTree>
    <p:extLst>
      <p:ext uri="{BB962C8B-B14F-4D97-AF65-F5344CB8AC3E}">
        <p14:creationId xmlns:p14="http://schemas.microsoft.com/office/powerpoint/2010/main" val="1987152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xmlns="" id="{00C76995-BCF3-B747-B39C-A4384005EDE2}"/>
              </a:ext>
            </a:extLst>
          </p:cNvPr>
          <p:cNvSpPr>
            <a:spLocks noGrp="1"/>
          </p:cNvSpPr>
          <p:nvPr>
            <p:ph type="title"/>
          </p:nvPr>
        </p:nvSpPr>
        <p:spPr/>
        <p:txBody>
          <a:bodyPr/>
          <a:lstStyle/>
          <a:p>
            <a:r>
              <a:rPr lang="en-US" dirty="0"/>
              <a:t>Facebook</a:t>
            </a:r>
          </a:p>
        </p:txBody>
      </p:sp>
      <p:sp>
        <p:nvSpPr>
          <p:cNvPr id="16" name="Slide Number Placeholder 15">
            <a:extLst>
              <a:ext uri="{FF2B5EF4-FFF2-40B4-BE49-F238E27FC236}">
                <a16:creationId xmlns:a16="http://schemas.microsoft.com/office/drawing/2014/main" xmlns="" id="{C05AB5DB-11E6-0642-BA3D-11DE2A62E20B}"/>
              </a:ext>
            </a:extLst>
          </p:cNvPr>
          <p:cNvSpPr>
            <a:spLocks noGrp="1"/>
          </p:cNvSpPr>
          <p:nvPr>
            <p:ph type="sldNum" sz="quarter" idx="12"/>
          </p:nvPr>
        </p:nvSpPr>
        <p:spPr/>
        <p:txBody>
          <a:bodyPr/>
          <a:lstStyle/>
          <a:p>
            <a:fld id="{EB4BE1A8-99A0-BE4B-B404-CE990ED5FA0C}" type="slidenum">
              <a:rPr lang="en-US" smtClean="0">
                <a:solidFill>
                  <a:prstClr val="black">
                    <a:tint val="75000"/>
                  </a:prstClr>
                </a:solidFill>
              </a:rPr>
              <a:pPr/>
              <a:t>20</a:t>
            </a:fld>
            <a:endParaRPr lang="en-US" dirty="0">
              <a:solidFill>
                <a:prstClr val="black">
                  <a:tint val="75000"/>
                </a:prstClr>
              </a:solidFill>
            </a:endParaRPr>
          </a:p>
        </p:txBody>
      </p:sp>
      <p:sp>
        <p:nvSpPr>
          <p:cNvPr id="24" name="Text Placeholder 23">
            <a:extLst>
              <a:ext uri="{FF2B5EF4-FFF2-40B4-BE49-F238E27FC236}">
                <a16:creationId xmlns:a16="http://schemas.microsoft.com/office/drawing/2014/main" xmlns="" id="{C8541A88-A89D-0A48-9E7C-9F97B12DBA96}"/>
              </a:ext>
            </a:extLst>
          </p:cNvPr>
          <p:cNvSpPr>
            <a:spLocks noGrp="1"/>
          </p:cNvSpPr>
          <p:nvPr>
            <p:ph type="body" sz="quarter" idx="13"/>
          </p:nvPr>
        </p:nvSpPr>
        <p:spPr/>
        <p:txBody>
          <a:bodyPr>
            <a:normAutofit/>
          </a:bodyPr>
          <a:lstStyle/>
          <a:p>
            <a:r>
              <a:rPr lang="en-US" dirty="0"/>
              <a:t>Resources for Peer Professionals</a:t>
            </a:r>
          </a:p>
        </p:txBody>
      </p:sp>
      <p:cxnSp>
        <p:nvCxnSpPr>
          <p:cNvPr id="7" name="Shape 99">
            <a:extLst>
              <a:ext uri="{FF2B5EF4-FFF2-40B4-BE49-F238E27FC236}">
                <a16:creationId xmlns:a16="http://schemas.microsoft.com/office/drawing/2014/main" xmlns="" id="{3FB52765-0798-2743-934D-57DAC3CD6A64}"/>
              </a:ext>
            </a:extLst>
          </p:cNvPr>
          <p:cNvCxnSpPr>
            <a:cxnSpLocks/>
          </p:cNvCxnSpPr>
          <p:nvPr/>
        </p:nvCxnSpPr>
        <p:spPr>
          <a:xfrm>
            <a:off x="3291840" y="1041991"/>
            <a:ext cx="5852160" cy="0"/>
          </a:xfrm>
          <a:prstGeom prst="straightConnector1">
            <a:avLst/>
          </a:prstGeom>
          <a:noFill/>
          <a:ln w="28575" cap="flat" cmpd="sng">
            <a:solidFill>
              <a:srgbClr val="980000"/>
            </a:solidFill>
            <a:prstDash val="solid"/>
            <a:round/>
            <a:headEnd type="none" w="lg" len="lg"/>
            <a:tailEnd type="none" w="lg" len="lg"/>
          </a:ln>
        </p:spPr>
      </p:cxn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803400"/>
            <a:ext cx="5120640" cy="40846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37554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xmlns="" id="{00C76995-BCF3-B747-B39C-A4384005EDE2}"/>
              </a:ext>
            </a:extLst>
          </p:cNvPr>
          <p:cNvSpPr>
            <a:spLocks noGrp="1"/>
          </p:cNvSpPr>
          <p:nvPr>
            <p:ph type="title"/>
          </p:nvPr>
        </p:nvSpPr>
        <p:spPr/>
        <p:txBody>
          <a:bodyPr/>
          <a:lstStyle/>
          <a:p>
            <a:r>
              <a:rPr lang="en-US" dirty="0"/>
              <a:t>MABPCB Website</a:t>
            </a:r>
          </a:p>
        </p:txBody>
      </p:sp>
      <p:sp>
        <p:nvSpPr>
          <p:cNvPr id="23" name="Content Placeholder 22">
            <a:extLst>
              <a:ext uri="{FF2B5EF4-FFF2-40B4-BE49-F238E27FC236}">
                <a16:creationId xmlns:a16="http://schemas.microsoft.com/office/drawing/2014/main" xmlns="" id="{7278FD4F-1C2B-2942-8D0C-53768DC840CC}"/>
              </a:ext>
            </a:extLst>
          </p:cNvPr>
          <p:cNvSpPr>
            <a:spLocks noGrp="1"/>
          </p:cNvSpPr>
          <p:nvPr>
            <p:ph idx="1"/>
          </p:nvPr>
        </p:nvSpPr>
        <p:spPr>
          <a:xfrm>
            <a:off x="628656" y="1579100"/>
            <a:ext cx="4501661" cy="4097889"/>
          </a:xfrm>
        </p:spPr>
        <p:txBody>
          <a:bodyPr>
            <a:noAutofit/>
          </a:bodyPr>
          <a:lstStyle/>
          <a:p>
            <a:pPr marL="0" indent="0">
              <a:buNone/>
            </a:pPr>
            <a:r>
              <a:rPr lang="en-US" sz="2200" dirty="0"/>
              <a:t>The CPRS credentialing board’s website offers resources to people who are interested in certification and other related components of the CPRS credential, including:</a:t>
            </a:r>
          </a:p>
          <a:p>
            <a:r>
              <a:rPr lang="en-US" sz="1600" dirty="0"/>
              <a:t>Applications for certification</a:t>
            </a:r>
          </a:p>
          <a:p>
            <a:pPr lvl="1"/>
            <a:r>
              <a:rPr lang="en-US" sz="1200" dirty="0"/>
              <a:t>CPRS Application</a:t>
            </a:r>
          </a:p>
          <a:p>
            <a:pPr lvl="1"/>
            <a:r>
              <a:rPr lang="en-US" sz="1200" dirty="0"/>
              <a:t>RPS Application</a:t>
            </a:r>
          </a:p>
          <a:p>
            <a:pPr lvl="1"/>
            <a:r>
              <a:rPr lang="en-US" sz="1200" dirty="0"/>
              <a:t>CPRS Recertification Application </a:t>
            </a:r>
          </a:p>
          <a:p>
            <a:pPr lvl="1"/>
            <a:r>
              <a:rPr lang="en-US" sz="1200" dirty="0"/>
              <a:t>Educational Provider Application</a:t>
            </a:r>
          </a:p>
          <a:p>
            <a:r>
              <a:rPr lang="en-US" sz="1600" dirty="0"/>
              <a:t>Upcoming Training Calendar</a:t>
            </a:r>
          </a:p>
          <a:p>
            <a:r>
              <a:rPr lang="en-US" sz="1600" dirty="0"/>
              <a:t>CPRS and Approved Peer Supervisor Rosters</a:t>
            </a:r>
          </a:p>
          <a:p>
            <a:r>
              <a:rPr lang="en-US" sz="1600" dirty="0"/>
              <a:t>Peer Employment Opportunities</a:t>
            </a:r>
          </a:p>
          <a:p>
            <a:r>
              <a:rPr lang="en-US" sz="1600" dirty="0"/>
              <a:t>Ethics Policy and Procedures for the CPRS</a:t>
            </a:r>
          </a:p>
          <a:p>
            <a:r>
              <a:rPr lang="en-US" sz="1600" dirty="0"/>
              <a:t>Board Information and Updates</a:t>
            </a:r>
          </a:p>
          <a:p>
            <a:endParaRPr lang="en-US" sz="1600" dirty="0"/>
          </a:p>
          <a:p>
            <a:pPr marL="0" indent="0">
              <a:buNone/>
            </a:pPr>
            <a:endParaRPr lang="en-US" sz="1600" dirty="0"/>
          </a:p>
        </p:txBody>
      </p:sp>
      <p:sp>
        <p:nvSpPr>
          <p:cNvPr id="16" name="Slide Number Placeholder 15">
            <a:extLst>
              <a:ext uri="{FF2B5EF4-FFF2-40B4-BE49-F238E27FC236}">
                <a16:creationId xmlns:a16="http://schemas.microsoft.com/office/drawing/2014/main" xmlns="" id="{C05AB5DB-11E6-0642-BA3D-11DE2A62E20B}"/>
              </a:ext>
            </a:extLst>
          </p:cNvPr>
          <p:cNvSpPr>
            <a:spLocks noGrp="1"/>
          </p:cNvSpPr>
          <p:nvPr>
            <p:ph type="sldNum" sz="quarter" idx="12"/>
          </p:nvPr>
        </p:nvSpPr>
        <p:spPr/>
        <p:txBody>
          <a:bodyPr/>
          <a:lstStyle/>
          <a:p>
            <a:fld id="{EB4BE1A8-99A0-BE4B-B404-CE990ED5FA0C}" type="slidenum">
              <a:rPr lang="en-US" smtClean="0"/>
              <a:pPr/>
              <a:t>21</a:t>
            </a:fld>
            <a:endParaRPr lang="en-US" dirty="0"/>
          </a:p>
        </p:txBody>
      </p:sp>
      <p:sp>
        <p:nvSpPr>
          <p:cNvPr id="24" name="Text Placeholder 23">
            <a:extLst>
              <a:ext uri="{FF2B5EF4-FFF2-40B4-BE49-F238E27FC236}">
                <a16:creationId xmlns:a16="http://schemas.microsoft.com/office/drawing/2014/main" xmlns="" id="{C8541A88-A89D-0A48-9E7C-9F97B12DBA96}"/>
              </a:ext>
            </a:extLst>
          </p:cNvPr>
          <p:cNvSpPr>
            <a:spLocks noGrp="1"/>
          </p:cNvSpPr>
          <p:nvPr>
            <p:ph type="body" sz="quarter" idx="13"/>
          </p:nvPr>
        </p:nvSpPr>
        <p:spPr/>
        <p:txBody>
          <a:bodyPr/>
          <a:lstStyle/>
          <a:p>
            <a:r>
              <a:rPr lang="en-US" dirty="0"/>
              <a:t>Maryland’s Certified Peer Recovery Specialist Credential</a:t>
            </a:r>
          </a:p>
        </p:txBody>
      </p:sp>
      <p:cxnSp>
        <p:nvCxnSpPr>
          <p:cNvPr id="7" name="Shape 99">
            <a:extLst>
              <a:ext uri="{FF2B5EF4-FFF2-40B4-BE49-F238E27FC236}">
                <a16:creationId xmlns:a16="http://schemas.microsoft.com/office/drawing/2014/main" xmlns="" id="{3FB52765-0798-2743-934D-57DAC3CD6A64}"/>
              </a:ext>
            </a:extLst>
          </p:cNvPr>
          <p:cNvCxnSpPr>
            <a:cxnSpLocks/>
          </p:cNvCxnSpPr>
          <p:nvPr/>
        </p:nvCxnSpPr>
        <p:spPr>
          <a:xfrm>
            <a:off x="5697421" y="1041991"/>
            <a:ext cx="3446585" cy="0"/>
          </a:xfrm>
          <a:prstGeom prst="straightConnector1">
            <a:avLst/>
          </a:prstGeom>
          <a:noFill/>
          <a:ln w="28575" cap="flat" cmpd="sng">
            <a:solidFill>
              <a:srgbClr val="980000"/>
            </a:solidFill>
            <a:prstDash val="solid"/>
            <a:round/>
            <a:headEnd type="none" w="lg" len="lg"/>
            <a:tailEnd type="none" w="lg" len="lg"/>
          </a:ln>
        </p:spPr>
      </p:cxn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0291" y="1579099"/>
            <a:ext cx="3130924" cy="2419351"/>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5354641" y="4535554"/>
            <a:ext cx="3482224" cy="636423"/>
          </a:xfrm>
          <a:prstGeom prst="rect">
            <a:avLst/>
          </a:prstGeom>
          <a:solidFill>
            <a:srgbClr val="98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https://mapcb.wordpress.com/cprs</a:t>
            </a:r>
          </a:p>
        </p:txBody>
      </p:sp>
    </p:spTree>
    <p:extLst>
      <p:ext uri="{BB962C8B-B14F-4D97-AF65-F5344CB8AC3E}">
        <p14:creationId xmlns:p14="http://schemas.microsoft.com/office/powerpoint/2010/main" val="1163755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 xmlns:a16="http://schemas.microsoft.com/office/drawing/2014/main" id="{00C76995-BCF3-B747-B39C-A4384005EDE2}"/>
              </a:ext>
            </a:extLst>
          </p:cNvPr>
          <p:cNvSpPr>
            <a:spLocks noGrp="1"/>
          </p:cNvSpPr>
          <p:nvPr>
            <p:ph type="title"/>
          </p:nvPr>
        </p:nvSpPr>
        <p:spPr/>
        <p:txBody>
          <a:bodyPr/>
          <a:lstStyle/>
          <a:p>
            <a:r>
              <a:rPr lang="en-US" dirty="0"/>
              <a:t>Recovery Month</a:t>
            </a:r>
          </a:p>
        </p:txBody>
      </p:sp>
      <p:sp>
        <p:nvSpPr>
          <p:cNvPr id="23" name="Content Placeholder 22">
            <a:extLst>
              <a:ext uri="{FF2B5EF4-FFF2-40B4-BE49-F238E27FC236}">
                <a16:creationId xmlns="" xmlns:a16="http://schemas.microsoft.com/office/drawing/2014/main" id="{7278FD4F-1C2B-2942-8D0C-53768DC840CC}"/>
              </a:ext>
            </a:extLst>
          </p:cNvPr>
          <p:cNvSpPr>
            <a:spLocks noGrp="1"/>
          </p:cNvSpPr>
          <p:nvPr>
            <p:ph idx="1"/>
          </p:nvPr>
        </p:nvSpPr>
        <p:spPr>
          <a:xfrm>
            <a:off x="107785" y="1867993"/>
            <a:ext cx="3636426" cy="3814077"/>
          </a:xfrm>
        </p:spPr>
        <p:txBody>
          <a:bodyPr/>
          <a:lstStyle/>
          <a:p>
            <a:pPr marL="0" indent="0">
              <a:buNone/>
            </a:pPr>
            <a:r>
              <a:rPr lang="en-US" b="1" dirty="0"/>
              <a:t>SAVE THE DATE Friday, Sept. </a:t>
            </a:r>
            <a:r>
              <a:rPr lang="en-US" b="1" dirty="0" smtClean="0"/>
              <a:t>6</a:t>
            </a:r>
            <a:endParaRPr lang="en-US" sz="1100" dirty="0"/>
          </a:p>
          <a:p>
            <a:pPr marL="0" indent="0">
              <a:buNone/>
            </a:pPr>
            <a:r>
              <a:rPr lang="en-US" dirty="0"/>
              <a:t>Join us as we come together to celebrate the hope that Recovery brings to individuals, families, and our communities.</a:t>
            </a:r>
          </a:p>
        </p:txBody>
      </p:sp>
      <p:sp>
        <p:nvSpPr>
          <p:cNvPr id="16" name="Slide Number Placeholder 15">
            <a:extLst>
              <a:ext uri="{FF2B5EF4-FFF2-40B4-BE49-F238E27FC236}">
                <a16:creationId xmlns="" xmlns:a16="http://schemas.microsoft.com/office/drawing/2014/main" id="{C05AB5DB-11E6-0642-BA3D-11DE2A62E20B}"/>
              </a:ext>
            </a:extLst>
          </p:cNvPr>
          <p:cNvSpPr>
            <a:spLocks noGrp="1"/>
          </p:cNvSpPr>
          <p:nvPr>
            <p:ph type="sldNum" sz="quarter" idx="12"/>
          </p:nvPr>
        </p:nvSpPr>
        <p:spPr/>
        <p:txBody>
          <a:bodyPr/>
          <a:lstStyle/>
          <a:p>
            <a:fld id="{EB4BE1A8-99A0-BE4B-B404-CE990ED5FA0C}" type="slidenum">
              <a:rPr lang="en-US" smtClean="0"/>
              <a:pPr/>
              <a:t>22</a:t>
            </a:fld>
            <a:endParaRPr lang="en-US" dirty="0"/>
          </a:p>
        </p:txBody>
      </p:sp>
      <p:sp>
        <p:nvSpPr>
          <p:cNvPr id="24" name="Text Placeholder 23">
            <a:extLst>
              <a:ext uri="{FF2B5EF4-FFF2-40B4-BE49-F238E27FC236}">
                <a16:creationId xmlns="" xmlns:a16="http://schemas.microsoft.com/office/drawing/2014/main" id="{C8541A88-A89D-0A48-9E7C-9F97B12DBA96}"/>
              </a:ext>
            </a:extLst>
          </p:cNvPr>
          <p:cNvSpPr>
            <a:spLocks noGrp="1"/>
          </p:cNvSpPr>
          <p:nvPr>
            <p:ph type="body" sz="quarter" idx="13"/>
          </p:nvPr>
        </p:nvSpPr>
        <p:spPr/>
        <p:txBody>
          <a:bodyPr/>
          <a:lstStyle/>
          <a:p>
            <a:r>
              <a:rPr lang="en-US" dirty="0"/>
              <a:t>Stay Tuned...</a:t>
            </a:r>
          </a:p>
        </p:txBody>
      </p:sp>
      <p:cxnSp>
        <p:nvCxnSpPr>
          <p:cNvPr id="7" name="Shape 99">
            <a:extLst>
              <a:ext uri="{FF2B5EF4-FFF2-40B4-BE49-F238E27FC236}">
                <a16:creationId xmlns="" xmlns:a16="http://schemas.microsoft.com/office/drawing/2014/main" id="{3FB52765-0798-2743-934D-57DAC3CD6A64}"/>
              </a:ext>
            </a:extLst>
          </p:cNvPr>
          <p:cNvCxnSpPr>
            <a:cxnSpLocks/>
          </p:cNvCxnSpPr>
          <p:nvPr/>
        </p:nvCxnSpPr>
        <p:spPr>
          <a:xfrm>
            <a:off x="5335675" y="1041990"/>
            <a:ext cx="3808325" cy="0"/>
          </a:xfrm>
          <a:prstGeom prst="straightConnector1">
            <a:avLst/>
          </a:prstGeom>
          <a:noFill/>
          <a:ln w="28575" cap="flat" cmpd="sng">
            <a:solidFill>
              <a:srgbClr val="980000"/>
            </a:solidFill>
            <a:prstDash val="solid"/>
            <a:round/>
            <a:headEnd type="none" w="lg" len="lg"/>
            <a:tailEnd type="none" w="lg" len="lg"/>
          </a:ln>
        </p:spPr>
      </p:cxn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0748" y="2193419"/>
            <a:ext cx="5212080" cy="23592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98464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 xmlns:a16="http://schemas.microsoft.com/office/drawing/2014/main" id="{00C76995-BCF3-B747-B39C-A4384005EDE2}"/>
              </a:ext>
            </a:extLst>
          </p:cNvPr>
          <p:cNvSpPr>
            <a:spLocks noGrp="1"/>
          </p:cNvSpPr>
          <p:nvPr>
            <p:ph type="title"/>
          </p:nvPr>
        </p:nvSpPr>
        <p:spPr/>
        <p:txBody>
          <a:bodyPr/>
          <a:lstStyle/>
          <a:p>
            <a:r>
              <a:rPr lang="en-US" dirty="0" smtClean="0"/>
              <a:t>Daily Agenda</a:t>
            </a:r>
            <a:endParaRPr lang="en-US" dirty="0"/>
          </a:p>
        </p:txBody>
      </p:sp>
      <p:sp>
        <p:nvSpPr>
          <p:cNvPr id="23" name="Content Placeholder 22">
            <a:extLst>
              <a:ext uri="{FF2B5EF4-FFF2-40B4-BE49-F238E27FC236}">
                <a16:creationId xmlns="" xmlns:a16="http://schemas.microsoft.com/office/drawing/2014/main" id="{7278FD4F-1C2B-2942-8D0C-53768DC840CC}"/>
              </a:ext>
            </a:extLst>
          </p:cNvPr>
          <p:cNvSpPr>
            <a:spLocks noGrp="1"/>
          </p:cNvSpPr>
          <p:nvPr>
            <p:ph idx="1"/>
          </p:nvPr>
        </p:nvSpPr>
        <p:spPr>
          <a:xfrm>
            <a:off x="319554" y="1545465"/>
            <a:ext cx="8515350" cy="4631498"/>
          </a:xfrm>
        </p:spPr>
        <p:txBody>
          <a:bodyPr>
            <a:normAutofit fontScale="92500"/>
          </a:bodyPr>
          <a:lstStyle/>
          <a:p>
            <a:pPr marL="9525" indent="0">
              <a:lnSpc>
                <a:spcPct val="150000"/>
              </a:lnSpc>
              <a:buNone/>
            </a:pPr>
            <a:r>
              <a:rPr lang="en-US" sz="2400" dirty="0" smtClean="0">
                <a:solidFill>
                  <a:srgbClr val="FF0000"/>
                </a:solidFill>
              </a:rPr>
              <a:t>09:00 am – 10:15 am: </a:t>
            </a:r>
            <a:r>
              <a:rPr lang="en-US" sz="2400" b="1" dirty="0" smtClean="0">
                <a:solidFill>
                  <a:schemeClr val="tx1"/>
                </a:solidFill>
              </a:rPr>
              <a:t>Opening Remarks </a:t>
            </a:r>
            <a:r>
              <a:rPr lang="en-US" sz="2000" i="1" dirty="0" smtClean="0">
                <a:solidFill>
                  <a:schemeClr val="tx1"/>
                </a:solidFill>
              </a:rPr>
              <a:t>(M/E)</a:t>
            </a:r>
            <a:endParaRPr lang="en-US" sz="1800" i="1" dirty="0" smtClean="0">
              <a:solidFill>
                <a:schemeClr val="tx1"/>
              </a:solidFill>
            </a:endParaRPr>
          </a:p>
          <a:p>
            <a:pPr marL="9525" indent="0">
              <a:lnSpc>
                <a:spcPct val="150000"/>
              </a:lnSpc>
              <a:buNone/>
            </a:pPr>
            <a:r>
              <a:rPr lang="en-US" sz="2400" dirty="0" smtClean="0">
                <a:solidFill>
                  <a:srgbClr val="FF0000"/>
                </a:solidFill>
              </a:rPr>
              <a:t>10:15 </a:t>
            </a:r>
            <a:r>
              <a:rPr lang="en-US" sz="2400" dirty="0">
                <a:solidFill>
                  <a:srgbClr val="FF0000"/>
                </a:solidFill>
              </a:rPr>
              <a:t>am – </a:t>
            </a:r>
            <a:r>
              <a:rPr lang="en-US" sz="2400" dirty="0" smtClean="0">
                <a:solidFill>
                  <a:srgbClr val="FF0000"/>
                </a:solidFill>
              </a:rPr>
              <a:t>10:30 </a:t>
            </a:r>
            <a:r>
              <a:rPr lang="en-US" sz="2400" dirty="0">
                <a:solidFill>
                  <a:srgbClr val="FF0000"/>
                </a:solidFill>
              </a:rPr>
              <a:t>am: </a:t>
            </a:r>
            <a:r>
              <a:rPr lang="en-US" sz="2400" dirty="0" smtClean="0">
                <a:solidFill>
                  <a:schemeClr val="tx1"/>
                </a:solidFill>
              </a:rPr>
              <a:t>BREAK</a:t>
            </a:r>
          </a:p>
          <a:p>
            <a:pPr marL="9525" indent="0">
              <a:lnSpc>
                <a:spcPct val="150000"/>
              </a:lnSpc>
              <a:buNone/>
            </a:pPr>
            <a:r>
              <a:rPr lang="en-US" sz="2400" dirty="0" smtClean="0">
                <a:solidFill>
                  <a:srgbClr val="FF0000"/>
                </a:solidFill>
              </a:rPr>
              <a:t>10:30 </a:t>
            </a:r>
            <a:r>
              <a:rPr lang="en-US" sz="2400" dirty="0">
                <a:solidFill>
                  <a:srgbClr val="FF0000"/>
                </a:solidFill>
              </a:rPr>
              <a:t>am – </a:t>
            </a:r>
            <a:r>
              <a:rPr lang="en-US" sz="2400" dirty="0" smtClean="0">
                <a:solidFill>
                  <a:srgbClr val="FF0000"/>
                </a:solidFill>
              </a:rPr>
              <a:t>12:00 pm</a:t>
            </a:r>
            <a:r>
              <a:rPr lang="en-US" sz="2400" dirty="0">
                <a:solidFill>
                  <a:srgbClr val="FF0000"/>
                </a:solidFill>
              </a:rPr>
              <a:t>: </a:t>
            </a:r>
            <a:r>
              <a:rPr lang="en-US" sz="2400" b="1" dirty="0" smtClean="0">
                <a:solidFill>
                  <a:schemeClr val="tx1"/>
                </a:solidFill>
              </a:rPr>
              <a:t>Keynote – Arthur H. Woodward Jr., MSW </a:t>
            </a:r>
            <a:r>
              <a:rPr lang="en-US" sz="2000" b="1" i="1" dirty="0" smtClean="0">
                <a:solidFill>
                  <a:schemeClr val="tx1"/>
                </a:solidFill>
              </a:rPr>
              <a:t>(Eth)</a:t>
            </a:r>
            <a:endParaRPr lang="en-US" sz="2000" b="1" dirty="0">
              <a:solidFill>
                <a:schemeClr val="tx1"/>
              </a:solidFill>
            </a:endParaRPr>
          </a:p>
          <a:p>
            <a:pPr marL="9525" indent="0">
              <a:lnSpc>
                <a:spcPct val="150000"/>
              </a:lnSpc>
              <a:buNone/>
            </a:pPr>
            <a:r>
              <a:rPr lang="en-US" sz="2400" dirty="0" smtClean="0">
                <a:solidFill>
                  <a:srgbClr val="FF0000"/>
                </a:solidFill>
              </a:rPr>
              <a:t>12:00 pm </a:t>
            </a:r>
            <a:r>
              <a:rPr lang="en-US" sz="2400" dirty="0">
                <a:solidFill>
                  <a:srgbClr val="FF0000"/>
                </a:solidFill>
              </a:rPr>
              <a:t>– </a:t>
            </a:r>
            <a:r>
              <a:rPr lang="en-US" sz="2400" dirty="0" smtClean="0">
                <a:solidFill>
                  <a:srgbClr val="FF0000"/>
                </a:solidFill>
              </a:rPr>
              <a:t>01:00 </a:t>
            </a:r>
            <a:r>
              <a:rPr lang="en-US" sz="2400" dirty="0">
                <a:solidFill>
                  <a:srgbClr val="FF0000"/>
                </a:solidFill>
              </a:rPr>
              <a:t>pm: </a:t>
            </a:r>
            <a:r>
              <a:rPr lang="en-US" sz="2400" dirty="0" smtClean="0">
                <a:solidFill>
                  <a:schemeClr val="tx1"/>
                </a:solidFill>
              </a:rPr>
              <a:t>LUNCH</a:t>
            </a:r>
          </a:p>
          <a:p>
            <a:pPr marL="9525" indent="0">
              <a:lnSpc>
                <a:spcPct val="150000"/>
              </a:lnSpc>
              <a:buNone/>
            </a:pPr>
            <a:r>
              <a:rPr lang="en-US" sz="2400" dirty="0" smtClean="0">
                <a:solidFill>
                  <a:srgbClr val="FF0000"/>
                </a:solidFill>
              </a:rPr>
              <a:t>01:00 pm </a:t>
            </a:r>
            <a:r>
              <a:rPr lang="en-US" sz="2400" dirty="0">
                <a:solidFill>
                  <a:srgbClr val="FF0000"/>
                </a:solidFill>
              </a:rPr>
              <a:t>– </a:t>
            </a:r>
            <a:r>
              <a:rPr lang="en-US" sz="2400" dirty="0" smtClean="0">
                <a:solidFill>
                  <a:srgbClr val="FF0000"/>
                </a:solidFill>
              </a:rPr>
              <a:t>02:15 </a:t>
            </a:r>
            <a:r>
              <a:rPr lang="en-US" sz="2400" dirty="0">
                <a:solidFill>
                  <a:srgbClr val="FF0000"/>
                </a:solidFill>
              </a:rPr>
              <a:t>pm: </a:t>
            </a:r>
            <a:r>
              <a:rPr lang="en-US" sz="2400" b="1" dirty="0" smtClean="0">
                <a:solidFill>
                  <a:schemeClr val="tx1"/>
                </a:solidFill>
              </a:rPr>
              <a:t>Workshops </a:t>
            </a:r>
            <a:r>
              <a:rPr lang="en-US" sz="2000" b="1" i="1" dirty="0" smtClean="0">
                <a:solidFill>
                  <a:schemeClr val="tx1"/>
                </a:solidFill>
              </a:rPr>
              <a:t>(Domain Identifiers in Folders)</a:t>
            </a:r>
          </a:p>
          <a:p>
            <a:pPr marL="9525" indent="0">
              <a:lnSpc>
                <a:spcPct val="150000"/>
              </a:lnSpc>
              <a:buNone/>
            </a:pPr>
            <a:r>
              <a:rPr lang="en-US" sz="2400" dirty="0" smtClean="0">
                <a:solidFill>
                  <a:srgbClr val="FF0000"/>
                </a:solidFill>
              </a:rPr>
              <a:t>02:15 pm </a:t>
            </a:r>
            <a:r>
              <a:rPr lang="en-US" sz="2400" dirty="0">
                <a:solidFill>
                  <a:srgbClr val="FF0000"/>
                </a:solidFill>
              </a:rPr>
              <a:t>– </a:t>
            </a:r>
            <a:r>
              <a:rPr lang="en-US" sz="2400" dirty="0" smtClean="0">
                <a:solidFill>
                  <a:srgbClr val="FF0000"/>
                </a:solidFill>
              </a:rPr>
              <a:t>02:30 </a:t>
            </a:r>
            <a:r>
              <a:rPr lang="en-US" sz="2400" dirty="0">
                <a:solidFill>
                  <a:srgbClr val="FF0000"/>
                </a:solidFill>
              </a:rPr>
              <a:t>pm: </a:t>
            </a:r>
            <a:r>
              <a:rPr lang="en-US" sz="2400" dirty="0" smtClean="0">
                <a:solidFill>
                  <a:schemeClr val="tx1"/>
                </a:solidFill>
              </a:rPr>
              <a:t>BREAK</a:t>
            </a:r>
          </a:p>
          <a:p>
            <a:pPr marL="9525" indent="0">
              <a:lnSpc>
                <a:spcPct val="150000"/>
              </a:lnSpc>
              <a:buNone/>
            </a:pPr>
            <a:r>
              <a:rPr lang="en-US" sz="2400" dirty="0" smtClean="0">
                <a:solidFill>
                  <a:srgbClr val="FF0000"/>
                </a:solidFill>
              </a:rPr>
              <a:t>02:30 pm </a:t>
            </a:r>
            <a:r>
              <a:rPr lang="en-US" sz="2400" dirty="0">
                <a:solidFill>
                  <a:srgbClr val="FF0000"/>
                </a:solidFill>
              </a:rPr>
              <a:t>– </a:t>
            </a:r>
            <a:r>
              <a:rPr lang="en-US" sz="2400" dirty="0" smtClean="0">
                <a:solidFill>
                  <a:srgbClr val="FF0000"/>
                </a:solidFill>
              </a:rPr>
              <a:t>03:45 </a:t>
            </a:r>
            <a:r>
              <a:rPr lang="en-US" sz="2400" dirty="0">
                <a:solidFill>
                  <a:srgbClr val="FF0000"/>
                </a:solidFill>
              </a:rPr>
              <a:t>pm: </a:t>
            </a:r>
            <a:r>
              <a:rPr lang="en-US" sz="2400" b="1" dirty="0" smtClean="0">
                <a:solidFill>
                  <a:schemeClr val="tx1"/>
                </a:solidFill>
              </a:rPr>
              <a:t>Plenary </a:t>
            </a:r>
            <a:r>
              <a:rPr lang="en-US" sz="2400" b="1" dirty="0">
                <a:solidFill>
                  <a:schemeClr val="tx1"/>
                </a:solidFill>
              </a:rPr>
              <a:t>– </a:t>
            </a:r>
            <a:r>
              <a:rPr lang="en-US" sz="2400" b="1" dirty="0" smtClean="0">
                <a:solidFill>
                  <a:schemeClr val="tx1"/>
                </a:solidFill>
              </a:rPr>
              <a:t>Tricia Christiansen &amp; Lisa Pace </a:t>
            </a:r>
            <a:r>
              <a:rPr lang="en-US" sz="2000" b="1" i="1" dirty="0" smtClean="0">
                <a:solidFill>
                  <a:schemeClr val="tx1"/>
                </a:solidFill>
              </a:rPr>
              <a:t>(Adv)</a:t>
            </a:r>
            <a:endParaRPr lang="en-US" sz="2000" b="1" dirty="0">
              <a:solidFill>
                <a:schemeClr val="tx1"/>
              </a:solidFill>
            </a:endParaRPr>
          </a:p>
          <a:p>
            <a:pPr marL="9525" indent="0">
              <a:buNone/>
            </a:pPr>
            <a:endParaRPr lang="en-US" sz="2400" b="1" dirty="0">
              <a:solidFill>
                <a:srgbClr val="FF0000"/>
              </a:solidFill>
            </a:endParaRPr>
          </a:p>
        </p:txBody>
      </p:sp>
      <p:sp>
        <p:nvSpPr>
          <p:cNvPr id="16" name="Slide Number Placeholder 15">
            <a:extLst>
              <a:ext uri="{FF2B5EF4-FFF2-40B4-BE49-F238E27FC236}">
                <a16:creationId xmlns="" xmlns:a16="http://schemas.microsoft.com/office/drawing/2014/main" id="{C05AB5DB-11E6-0642-BA3D-11DE2A62E20B}"/>
              </a:ext>
            </a:extLst>
          </p:cNvPr>
          <p:cNvSpPr>
            <a:spLocks noGrp="1"/>
          </p:cNvSpPr>
          <p:nvPr>
            <p:ph type="sldNum" sz="quarter" idx="12"/>
          </p:nvPr>
        </p:nvSpPr>
        <p:spPr/>
        <p:txBody>
          <a:bodyPr/>
          <a:lstStyle/>
          <a:p>
            <a:fld id="{EB4BE1A8-99A0-BE4B-B404-CE990ED5FA0C}" type="slidenum">
              <a:rPr lang="en-US" smtClean="0"/>
              <a:pPr/>
              <a:t>23</a:t>
            </a:fld>
            <a:endParaRPr lang="en-US" dirty="0"/>
          </a:p>
        </p:txBody>
      </p:sp>
      <p:cxnSp>
        <p:nvCxnSpPr>
          <p:cNvPr id="7" name="Shape 99">
            <a:extLst>
              <a:ext uri="{FF2B5EF4-FFF2-40B4-BE49-F238E27FC236}">
                <a16:creationId xmlns="" xmlns:a16="http://schemas.microsoft.com/office/drawing/2014/main" id="{3FB52765-0798-2743-934D-57DAC3CD6A64}"/>
              </a:ext>
            </a:extLst>
          </p:cNvPr>
          <p:cNvCxnSpPr>
            <a:cxnSpLocks/>
          </p:cNvCxnSpPr>
          <p:nvPr/>
        </p:nvCxnSpPr>
        <p:spPr>
          <a:xfrm>
            <a:off x="4456090" y="1041990"/>
            <a:ext cx="4687910"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3383639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 xmlns:a16="http://schemas.microsoft.com/office/drawing/2014/main" id="{00C76995-BCF3-B747-B39C-A4384005EDE2}"/>
              </a:ext>
            </a:extLst>
          </p:cNvPr>
          <p:cNvSpPr>
            <a:spLocks noGrp="1"/>
          </p:cNvSpPr>
          <p:nvPr>
            <p:ph type="title"/>
          </p:nvPr>
        </p:nvSpPr>
        <p:spPr>
          <a:xfrm>
            <a:off x="293796" y="159062"/>
            <a:ext cx="7886700" cy="1325563"/>
          </a:xfrm>
        </p:spPr>
        <p:txBody>
          <a:bodyPr/>
          <a:lstStyle/>
          <a:p>
            <a:r>
              <a:rPr lang="en-US" dirty="0" smtClean="0"/>
              <a:t>Workshop Breakouts</a:t>
            </a:r>
            <a:endParaRPr lang="en-US" dirty="0"/>
          </a:p>
        </p:txBody>
      </p:sp>
      <p:sp>
        <p:nvSpPr>
          <p:cNvPr id="23" name="Content Placeholder 22">
            <a:extLst>
              <a:ext uri="{FF2B5EF4-FFF2-40B4-BE49-F238E27FC236}">
                <a16:creationId xmlns="" xmlns:a16="http://schemas.microsoft.com/office/drawing/2014/main" id="{7278FD4F-1C2B-2942-8D0C-53768DC840CC}"/>
              </a:ext>
            </a:extLst>
          </p:cNvPr>
          <p:cNvSpPr>
            <a:spLocks noGrp="1"/>
          </p:cNvSpPr>
          <p:nvPr>
            <p:ph idx="1"/>
          </p:nvPr>
        </p:nvSpPr>
        <p:spPr>
          <a:xfrm>
            <a:off x="4314421" y="1545465"/>
            <a:ext cx="5100033" cy="4631498"/>
          </a:xfrm>
        </p:spPr>
        <p:txBody>
          <a:bodyPr>
            <a:normAutofit/>
          </a:bodyPr>
          <a:lstStyle/>
          <a:p>
            <a:pPr marL="9525" indent="0">
              <a:buNone/>
            </a:pPr>
            <a:r>
              <a:rPr lang="en-US" sz="2400" b="1" u="sng" dirty="0" smtClean="0">
                <a:solidFill>
                  <a:srgbClr val="FF0000"/>
                </a:solidFill>
              </a:rPr>
              <a:t>PLAZA LEVEL</a:t>
            </a:r>
            <a:endParaRPr lang="en-US" sz="2000" i="1" u="sng" dirty="0" smtClean="0">
              <a:solidFill>
                <a:srgbClr val="FF0000"/>
              </a:solidFill>
            </a:endParaRPr>
          </a:p>
          <a:p>
            <a:pPr marL="352425" indent="-342900"/>
            <a:r>
              <a:rPr lang="en-US" sz="2000" b="1" dirty="0">
                <a:solidFill>
                  <a:schemeClr val="tx1"/>
                </a:solidFill>
              </a:rPr>
              <a:t>Ethics: Blurred Lines </a:t>
            </a:r>
            <a:r>
              <a:rPr lang="en-US" sz="1600" i="1" dirty="0">
                <a:solidFill>
                  <a:srgbClr val="FF0000"/>
                </a:solidFill>
              </a:rPr>
              <a:t>(Ethics</a:t>
            </a:r>
            <a:r>
              <a:rPr lang="en-US" sz="1600" i="1" dirty="0" smtClean="0">
                <a:solidFill>
                  <a:srgbClr val="FF0000"/>
                </a:solidFill>
              </a:rPr>
              <a:t>)</a:t>
            </a:r>
          </a:p>
          <a:p>
            <a:pPr marL="809625" lvl="1" indent="-342900"/>
            <a:r>
              <a:rPr lang="en-US" sz="1600" i="1" dirty="0" smtClean="0">
                <a:solidFill>
                  <a:schemeClr val="tx1"/>
                </a:solidFill>
              </a:rPr>
              <a:t>FS Fitzgerald </a:t>
            </a:r>
            <a:r>
              <a:rPr lang="en-US" sz="1600" b="1" i="1" dirty="0" smtClean="0">
                <a:solidFill>
                  <a:schemeClr val="tx1"/>
                </a:solidFill>
              </a:rPr>
              <a:t>Ballroom  A </a:t>
            </a:r>
            <a:r>
              <a:rPr lang="en-US" sz="1600" b="1" i="1" u="sng" dirty="0" smtClean="0">
                <a:solidFill>
                  <a:srgbClr val="FF0000"/>
                </a:solidFill>
              </a:rPr>
              <a:t>NORTH</a:t>
            </a:r>
            <a:endParaRPr lang="en-US" sz="1600" b="1" i="1" u="sng" dirty="0">
              <a:solidFill>
                <a:srgbClr val="FF0000"/>
              </a:solidFill>
            </a:endParaRPr>
          </a:p>
          <a:p>
            <a:pPr marL="352425" indent="-342900"/>
            <a:r>
              <a:rPr lang="en-US" sz="2000" b="1" dirty="0" smtClean="0">
                <a:solidFill>
                  <a:schemeClr val="tx1"/>
                </a:solidFill>
              </a:rPr>
              <a:t>League of Extraordinary People </a:t>
            </a:r>
            <a:r>
              <a:rPr lang="en-US" sz="1600" i="1" dirty="0" smtClean="0">
                <a:solidFill>
                  <a:srgbClr val="FF0000"/>
                </a:solidFill>
              </a:rPr>
              <a:t>(Adv)</a:t>
            </a:r>
          </a:p>
          <a:p>
            <a:pPr marL="809625" lvl="1" indent="-342900"/>
            <a:r>
              <a:rPr lang="en-US" sz="1600" i="1" dirty="0">
                <a:solidFill>
                  <a:schemeClr val="tx1"/>
                </a:solidFill>
              </a:rPr>
              <a:t>FS Fitzgerald </a:t>
            </a:r>
            <a:r>
              <a:rPr lang="en-US" sz="1600" b="1" i="1" dirty="0">
                <a:solidFill>
                  <a:schemeClr val="tx1"/>
                </a:solidFill>
              </a:rPr>
              <a:t>Ballroom  A </a:t>
            </a:r>
            <a:r>
              <a:rPr lang="en-US" sz="1600" b="1" i="1" u="sng" dirty="0" smtClean="0">
                <a:solidFill>
                  <a:srgbClr val="FF0000"/>
                </a:solidFill>
              </a:rPr>
              <a:t>SOUTH</a:t>
            </a:r>
            <a:endParaRPr lang="en-US" sz="1600" i="1" u="sng" dirty="0">
              <a:solidFill>
                <a:srgbClr val="FF0000"/>
              </a:solidFill>
            </a:endParaRPr>
          </a:p>
          <a:p>
            <a:pPr marL="352425" indent="-342900"/>
            <a:endParaRPr lang="en-US" sz="1800" i="1" dirty="0" smtClean="0">
              <a:solidFill>
                <a:srgbClr val="FF0000"/>
              </a:solidFill>
            </a:endParaRPr>
          </a:p>
          <a:p>
            <a:pPr marL="9525" indent="0">
              <a:buNone/>
            </a:pPr>
            <a:endParaRPr lang="en-US" sz="2400" b="1" dirty="0" smtClean="0">
              <a:solidFill>
                <a:srgbClr val="FF0000"/>
              </a:solidFill>
            </a:endParaRPr>
          </a:p>
          <a:p>
            <a:pPr marL="9525" indent="0">
              <a:buNone/>
            </a:pPr>
            <a:r>
              <a:rPr lang="en-US" sz="2400" b="1" u="sng" dirty="0" smtClean="0">
                <a:solidFill>
                  <a:srgbClr val="FF0000"/>
                </a:solidFill>
              </a:rPr>
              <a:t>SECOND LEVEL</a:t>
            </a:r>
          </a:p>
          <a:p>
            <a:pPr marL="352425" indent="-342900"/>
            <a:r>
              <a:rPr lang="en-US" sz="2000" b="1" dirty="0" smtClean="0">
                <a:solidFill>
                  <a:schemeClr val="tx1"/>
                </a:solidFill>
              </a:rPr>
              <a:t>Self-care for PRS</a:t>
            </a:r>
            <a:r>
              <a:rPr lang="en-US" sz="2000" b="1" dirty="0" smtClean="0">
                <a:solidFill>
                  <a:srgbClr val="FF0000"/>
                </a:solidFill>
              </a:rPr>
              <a:t> </a:t>
            </a:r>
            <a:r>
              <a:rPr lang="en-US" sz="1600" i="1" dirty="0" smtClean="0">
                <a:solidFill>
                  <a:srgbClr val="FF0000"/>
                </a:solidFill>
              </a:rPr>
              <a:t>(Recovery/Wellness)</a:t>
            </a:r>
          </a:p>
          <a:p>
            <a:pPr marL="809625" lvl="1" indent="-342900"/>
            <a:r>
              <a:rPr lang="en-US" sz="1600" i="1" dirty="0" smtClean="0">
                <a:solidFill>
                  <a:schemeClr val="tx1"/>
                </a:solidFill>
              </a:rPr>
              <a:t>Burke Room</a:t>
            </a:r>
          </a:p>
          <a:p>
            <a:pPr marL="352425" indent="-342900"/>
            <a:r>
              <a:rPr lang="en-US" sz="2000" b="1" dirty="0" smtClean="0">
                <a:solidFill>
                  <a:schemeClr val="tx1"/>
                </a:solidFill>
              </a:rPr>
              <a:t>Recovery, Work, &amp; Social Security</a:t>
            </a:r>
            <a:r>
              <a:rPr lang="en-US" sz="2000" b="1" dirty="0" smtClean="0">
                <a:solidFill>
                  <a:srgbClr val="FF0000"/>
                </a:solidFill>
              </a:rPr>
              <a:t> </a:t>
            </a:r>
            <a:r>
              <a:rPr lang="en-US" sz="1600" i="1" dirty="0" smtClean="0">
                <a:solidFill>
                  <a:srgbClr val="FF0000"/>
                </a:solidFill>
              </a:rPr>
              <a:t>(M/E)</a:t>
            </a:r>
            <a:endParaRPr lang="en-US" sz="1800" i="1" dirty="0" smtClean="0">
              <a:solidFill>
                <a:srgbClr val="FF0000"/>
              </a:solidFill>
            </a:endParaRPr>
          </a:p>
          <a:p>
            <a:pPr marL="809625" lvl="1" indent="-342900"/>
            <a:r>
              <a:rPr lang="en-US" sz="1400" i="1" dirty="0" smtClean="0">
                <a:solidFill>
                  <a:schemeClr val="tx1"/>
                </a:solidFill>
              </a:rPr>
              <a:t>Grason Room</a:t>
            </a:r>
            <a:endParaRPr lang="en-US" sz="1400" dirty="0">
              <a:solidFill>
                <a:schemeClr val="tx1"/>
              </a:solidFill>
            </a:endParaRPr>
          </a:p>
          <a:p>
            <a:pPr marL="352425" indent="-342900"/>
            <a:endParaRPr lang="en-US" sz="2000" b="1" dirty="0" smtClean="0">
              <a:solidFill>
                <a:schemeClr val="tx1"/>
              </a:solidFill>
            </a:endParaRPr>
          </a:p>
          <a:p>
            <a:pPr marL="9525" indent="0">
              <a:buNone/>
            </a:pPr>
            <a:endParaRPr lang="en-US" sz="1800" i="1" dirty="0">
              <a:solidFill>
                <a:srgbClr val="FF0000"/>
              </a:solidFill>
            </a:endParaRPr>
          </a:p>
        </p:txBody>
      </p:sp>
      <p:sp>
        <p:nvSpPr>
          <p:cNvPr id="16" name="Slide Number Placeholder 15">
            <a:extLst>
              <a:ext uri="{FF2B5EF4-FFF2-40B4-BE49-F238E27FC236}">
                <a16:creationId xmlns="" xmlns:a16="http://schemas.microsoft.com/office/drawing/2014/main" id="{C05AB5DB-11E6-0642-BA3D-11DE2A62E20B}"/>
              </a:ext>
            </a:extLst>
          </p:cNvPr>
          <p:cNvSpPr>
            <a:spLocks noGrp="1"/>
          </p:cNvSpPr>
          <p:nvPr>
            <p:ph type="sldNum" sz="quarter" idx="12"/>
          </p:nvPr>
        </p:nvSpPr>
        <p:spPr/>
        <p:txBody>
          <a:bodyPr/>
          <a:lstStyle/>
          <a:p>
            <a:fld id="{EB4BE1A8-99A0-BE4B-B404-CE990ED5FA0C}" type="slidenum">
              <a:rPr lang="en-US" smtClean="0"/>
              <a:pPr/>
              <a:t>24</a:t>
            </a:fld>
            <a:endParaRPr lang="en-US" dirty="0"/>
          </a:p>
        </p:txBody>
      </p:sp>
      <p:cxnSp>
        <p:nvCxnSpPr>
          <p:cNvPr id="7" name="Shape 99">
            <a:extLst>
              <a:ext uri="{FF2B5EF4-FFF2-40B4-BE49-F238E27FC236}">
                <a16:creationId xmlns="" xmlns:a16="http://schemas.microsoft.com/office/drawing/2014/main" id="{3FB52765-0798-2743-934D-57DAC3CD6A64}"/>
              </a:ext>
            </a:extLst>
          </p:cNvPr>
          <p:cNvCxnSpPr>
            <a:cxnSpLocks/>
          </p:cNvCxnSpPr>
          <p:nvPr/>
        </p:nvCxnSpPr>
        <p:spPr>
          <a:xfrm>
            <a:off x="6014434" y="835926"/>
            <a:ext cx="3129566" cy="0"/>
          </a:xfrm>
          <a:prstGeom prst="straightConnector1">
            <a:avLst/>
          </a:prstGeom>
          <a:noFill/>
          <a:ln w="28575" cap="flat" cmpd="sng">
            <a:solidFill>
              <a:srgbClr val="980000"/>
            </a:solidFill>
            <a:prstDash val="solid"/>
            <a:round/>
            <a:headEnd type="none" w="lg" len="lg"/>
            <a:tailEnd type="none" w="lg" len="lg"/>
          </a:ln>
        </p:spPr>
      </p:cxn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89" y="1220071"/>
            <a:ext cx="4152900" cy="2486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914" y="4049032"/>
            <a:ext cx="4151376" cy="24648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3050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 xmlns:a16="http://schemas.microsoft.com/office/drawing/2014/main" id="{00C76995-BCF3-B747-B39C-A4384005EDE2}"/>
              </a:ext>
            </a:extLst>
          </p:cNvPr>
          <p:cNvSpPr>
            <a:spLocks noGrp="1"/>
          </p:cNvSpPr>
          <p:nvPr>
            <p:ph type="title"/>
          </p:nvPr>
        </p:nvSpPr>
        <p:spPr>
          <a:xfrm>
            <a:off x="333222" y="14606"/>
            <a:ext cx="7886700" cy="1325563"/>
          </a:xfrm>
        </p:spPr>
        <p:txBody>
          <a:bodyPr/>
          <a:lstStyle/>
          <a:p>
            <a:r>
              <a:rPr lang="en-US" dirty="0" smtClean="0"/>
              <a:t>Notes &amp; Reminders</a:t>
            </a:r>
            <a:endParaRPr lang="en-US" dirty="0"/>
          </a:p>
        </p:txBody>
      </p:sp>
      <p:sp>
        <p:nvSpPr>
          <p:cNvPr id="23" name="Content Placeholder 22">
            <a:extLst>
              <a:ext uri="{FF2B5EF4-FFF2-40B4-BE49-F238E27FC236}">
                <a16:creationId xmlns="" xmlns:a16="http://schemas.microsoft.com/office/drawing/2014/main" id="{7278FD4F-1C2B-2942-8D0C-53768DC840CC}"/>
              </a:ext>
            </a:extLst>
          </p:cNvPr>
          <p:cNvSpPr>
            <a:spLocks noGrp="1"/>
          </p:cNvSpPr>
          <p:nvPr>
            <p:ph idx="1"/>
          </p:nvPr>
        </p:nvSpPr>
        <p:spPr>
          <a:xfrm>
            <a:off x="319554" y="1127760"/>
            <a:ext cx="8515350" cy="5389859"/>
          </a:xfrm>
        </p:spPr>
        <p:txBody>
          <a:bodyPr>
            <a:normAutofit lnSpcReduction="10000"/>
          </a:bodyPr>
          <a:lstStyle/>
          <a:p>
            <a:pPr marL="352425" indent="-342900"/>
            <a:r>
              <a:rPr lang="en-US" sz="2400" dirty="0" smtClean="0">
                <a:solidFill>
                  <a:schemeClr val="tx1"/>
                </a:solidFill>
              </a:rPr>
              <a:t>Checkout is at 12:00 pm Thursday</a:t>
            </a:r>
          </a:p>
          <a:p>
            <a:pPr marL="352425" indent="-342900"/>
            <a:r>
              <a:rPr lang="en-US" sz="2400" dirty="0" smtClean="0">
                <a:solidFill>
                  <a:schemeClr val="tx1"/>
                </a:solidFill>
              </a:rPr>
              <a:t>Parking – Validation stamp available at the front desk</a:t>
            </a:r>
          </a:p>
          <a:p>
            <a:pPr marL="352425" indent="-342900"/>
            <a:r>
              <a:rPr lang="en-US" sz="2400" dirty="0" smtClean="0">
                <a:solidFill>
                  <a:schemeClr val="tx1"/>
                </a:solidFill>
              </a:rPr>
              <a:t>Venue Map – Located inside your conference folder</a:t>
            </a:r>
          </a:p>
          <a:p>
            <a:pPr marL="352425" indent="-342900"/>
            <a:r>
              <a:rPr lang="en-US" sz="2400" dirty="0" smtClean="0">
                <a:solidFill>
                  <a:schemeClr val="tx1"/>
                </a:solidFill>
              </a:rPr>
              <a:t>Room Monitors will redirect you to a different workshop when a room becomes full.  </a:t>
            </a:r>
          </a:p>
          <a:p>
            <a:pPr marL="809625" lvl="1" indent="-342900"/>
            <a:r>
              <a:rPr lang="en-US" sz="2000" dirty="0" smtClean="0">
                <a:solidFill>
                  <a:schemeClr val="tx1"/>
                </a:solidFill>
              </a:rPr>
              <a:t>Workshops are available on a first come first serve basis and seats will not be “saved” for friends or coworkers.</a:t>
            </a:r>
          </a:p>
          <a:p>
            <a:pPr marL="352425" indent="-342900"/>
            <a:r>
              <a:rPr lang="en-US" sz="2400" dirty="0" smtClean="0">
                <a:solidFill>
                  <a:schemeClr val="tx1"/>
                </a:solidFill>
              </a:rPr>
              <a:t>Awarding of CEU’s / Domain Identification</a:t>
            </a:r>
          </a:p>
          <a:p>
            <a:pPr marL="809625" lvl="1" indent="-342900"/>
            <a:r>
              <a:rPr lang="en-US" sz="2000" dirty="0" smtClean="0">
                <a:solidFill>
                  <a:schemeClr val="tx1"/>
                </a:solidFill>
              </a:rPr>
              <a:t>Agendas are labeled with domains for all programing eligible for CEU’s</a:t>
            </a:r>
          </a:p>
          <a:p>
            <a:pPr marL="809625" lvl="1" indent="-342900"/>
            <a:r>
              <a:rPr lang="en-US" sz="2000" b="1" dirty="0" smtClean="0">
                <a:solidFill>
                  <a:srgbClr val="FF0000"/>
                </a:solidFill>
              </a:rPr>
              <a:t>Must</a:t>
            </a:r>
            <a:r>
              <a:rPr lang="en-US" sz="2000" dirty="0" smtClean="0">
                <a:solidFill>
                  <a:schemeClr val="tx1"/>
                </a:solidFill>
              </a:rPr>
              <a:t> sign in with room monitors for each workshop attended</a:t>
            </a:r>
          </a:p>
          <a:p>
            <a:pPr marL="809625" lvl="1" indent="-342900"/>
            <a:r>
              <a:rPr lang="en-US" sz="2000" b="1" dirty="0" smtClean="0">
                <a:solidFill>
                  <a:srgbClr val="FF0000"/>
                </a:solidFill>
              </a:rPr>
              <a:t>Must</a:t>
            </a:r>
            <a:r>
              <a:rPr lang="en-US" sz="2000" dirty="0" smtClean="0">
                <a:solidFill>
                  <a:schemeClr val="tx1"/>
                </a:solidFill>
              </a:rPr>
              <a:t> stay for the entire event</a:t>
            </a:r>
            <a:r>
              <a:rPr lang="en-US" sz="2000" smtClean="0">
                <a:solidFill>
                  <a:schemeClr val="tx1"/>
                </a:solidFill>
              </a:rPr>
              <a:t>. </a:t>
            </a:r>
            <a:endParaRPr lang="en-US" sz="2000" dirty="0" smtClean="0">
              <a:solidFill>
                <a:schemeClr val="tx1"/>
              </a:solidFill>
            </a:endParaRPr>
          </a:p>
          <a:p>
            <a:pPr marL="809625" lvl="1" indent="-342900"/>
            <a:r>
              <a:rPr lang="en-US" sz="2000" b="1" dirty="0" smtClean="0">
                <a:solidFill>
                  <a:srgbClr val="FF0000"/>
                </a:solidFill>
              </a:rPr>
              <a:t>Must</a:t>
            </a:r>
            <a:r>
              <a:rPr lang="en-US" sz="2000" dirty="0" smtClean="0">
                <a:solidFill>
                  <a:schemeClr val="tx1"/>
                </a:solidFill>
              </a:rPr>
              <a:t> turn in conference evaluation at the registration table to receive CEU certificate at the conclusion of the second days programming.</a:t>
            </a:r>
          </a:p>
          <a:p>
            <a:pPr marL="809625" lvl="1" indent="-342900"/>
            <a:r>
              <a:rPr lang="en-US" sz="2000" dirty="0" smtClean="0">
                <a:solidFill>
                  <a:schemeClr val="tx1"/>
                </a:solidFill>
              </a:rPr>
              <a:t>No certificates will be mailed or emailed after the event.</a:t>
            </a:r>
          </a:p>
          <a:p>
            <a:pPr marL="809625" lvl="1" indent="-342900"/>
            <a:r>
              <a:rPr lang="en-US" sz="2000" dirty="0" smtClean="0">
                <a:solidFill>
                  <a:schemeClr val="tx1"/>
                </a:solidFill>
              </a:rPr>
              <a:t>Please refer to the FAQ’s sheet in your folder if you have questions about the CEU process related to the Peer Summit.</a:t>
            </a:r>
          </a:p>
          <a:p>
            <a:pPr marL="809625" lvl="1" indent="-342900"/>
            <a:endParaRPr lang="en-US" sz="2000" dirty="0">
              <a:solidFill>
                <a:schemeClr val="tx1"/>
              </a:solidFill>
            </a:endParaRPr>
          </a:p>
        </p:txBody>
      </p:sp>
      <p:sp>
        <p:nvSpPr>
          <p:cNvPr id="16" name="Slide Number Placeholder 15">
            <a:extLst>
              <a:ext uri="{FF2B5EF4-FFF2-40B4-BE49-F238E27FC236}">
                <a16:creationId xmlns="" xmlns:a16="http://schemas.microsoft.com/office/drawing/2014/main" id="{C05AB5DB-11E6-0642-BA3D-11DE2A62E20B}"/>
              </a:ext>
            </a:extLst>
          </p:cNvPr>
          <p:cNvSpPr>
            <a:spLocks noGrp="1"/>
          </p:cNvSpPr>
          <p:nvPr>
            <p:ph type="sldNum" sz="quarter" idx="12"/>
          </p:nvPr>
        </p:nvSpPr>
        <p:spPr/>
        <p:txBody>
          <a:bodyPr/>
          <a:lstStyle/>
          <a:p>
            <a:fld id="{EB4BE1A8-99A0-BE4B-B404-CE990ED5FA0C}" type="slidenum">
              <a:rPr lang="en-US" smtClean="0"/>
              <a:pPr/>
              <a:t>25</a:t>
            </a:fld>
            <a:endParaRPr lang="en-US" dirty="0"/>
          </a:p>
        </p:txBody>
      </p:sp>
      <p:cxnSp>
        <p:nvCxnSpPr>
          <p:cNvPr id="7" name="Shape 99">
            <a:extLst>
              <a:ext uri="{FF2B5EF4-FFF2-40B4-BE49-F238E27FC236}">
                <a16:creationId xmlns="" xmlns:a16="http://schemas.microsoft.com/office/drawing/2014/main" id="{3FB52765-0798-2743-934D-57DAC3CD6A64}"/>
              </a:ext>
            </a:extLst>
          </p:cNvPr>
          <p:cNvCxnSpPr>
            <a:cxnSpLocks/>
          </p:cNvCxnSpPr>
          <p:nvPr/>
        </p:nvCxnSpPr>
        <p:spPr>
          <a:xfrm>
            <a:off x="5683348" y="691470"/>
            <a:ext cx="3460652"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715885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76500" y="1128855"/>
            <a:ext cx="4191000" cy="409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itle 21">
            <a:extLst>
              <a:ext uri="{FF2B5EF4-FFF2-40B4-BE49-F238E27FC236}">
                <a16:creationId xmlns="" xmlns:a16="http://schemas.microsoft.com/office/drawing/2014/main" id="{00C76995-BCF3-B747-B39C-A4384005EDE2}"/>
              </a:ext>
            </a:extLst>
          </p:cNvPr>
          <p:cNvSpPr>
            <a:spLocks noGrp="1"/>
          </p:cNvSpPr>
          <p:nvPr>
            <p:ph type="title"/>
          </p:nvPr>
        </p:nvSpPr>
        <p:spPr>
          <a:xfrm>
            <a:off x="244929" y="365126"/>
            <a:ext cx="8270421" cy="1325563"/>
          </a:xfrm>
        </p:spPr>
        <p:txBody>
          <a:bodyPr/>
          <a:lstStyle/>
          <a:p>
            <a:r>
              <a:rPr lang="en-US" dirty="0" smtClean="0"/>
              <a:t>Adelaide Weber</a:t>
            </a:r>
            <a:endParaRPr lang="en-US" dirty="0"/>
          </a:p>
        </p:txBody>
      </p:sp>
      <p:sp>
        <p:nvSpPr>
          <p:cNvPr id="16" name="Slide Number Placeholder 15">
            <a:extLst>
              <a:ext uri="{FF2B5EF4-FFF2-40B4-BE49-F238E27FC236}">
                <a16:creationId xmlns="" xmlns:a16="http://schemas.microsoft.com/office/drawing/2014/main" id="{C05AB5DB-11E6-0642-BA3D-11DE2A62E20B}"/>
              </a:ext>
            </a:extLst>
          </p:cNvPr>
          <p:cNvSpPr>
            <a:spLocks noGrp="1"/>
          </p:cNvSpPr>
          <p:nvPr>
            <p:ph type="sldNum" sz="quarter" idx="12"/>
          </p:nvPr>
        </p:nvSpPr>
        <p:spPr/>
        <p:txBody>
          <a:bodyPr/>
          <a:lstStyle/>
          <a:p>
            <a:fld id="{EB4BE1A8-99A0-BE4B-B404-CE990ED5FA0C}" type="slidenum">
              <a:rPr lang="en-US" smtClean="0"/>
              <a:pPr/>
              <a:t>26</a:t>
            </a:fld>
            <a:endParaRPr lang="en-US" dirty="0"/>
          </a:p>
        </p:txBody>
      </p:sp>
      <p:sp>
        <p:nvSpPr>
          <p:cNvPr id="24" name="Text Placeholder 23">
            <a:extLst>
              <a:ext uri="{FF2B5EF4-FFF2-40B4-BE49-F238E27FC236}">
                <a16:creationId xmlns="" xmlns:a16="http://schemas.microsoft.com/office/drawing/2014/main" id="{C8541A88-A89D-0A48-9E7C-9F97B12DBA96}"/>
              </a:ext>
            </a:extLst>
          </p:cNvPr>
          <p:cNvSpPr>
            <a:spLocks noGrp="1"/>
          </p:cNvSpPr>
          <p:nvPr>
            <p:ph type="body" sz="quarter" idx="13"/>
          </p:nvPr>
        </p:nvSpPr>
        <p:spPr>
          <a:xfrm>
            <a:off x="383721" y="365126"/>
            <a:ext cx="8131629" cy="447675"/>
          </a:xfrm>
        </p:spPr>
        <p:txBody>
          <a:bodyPr/>
          <a:lstStyle/>
          <a:p>
            <a:r>
              <a:rPr lang="en-US" dirty="0" smtClean="0"/>
              <a:t>Special Recognition </a:t>
            </a:r>
            <a:endParaRPr lang="en-US" dirty="0"/>
          </a:p>
        </p:txBody>
      </p:sp>
      <p:cxnSp>
        <p:nvCxnSpPr>
          <p:cNvPr id="7" name="Shape 99">
            <a:extLst>
              <a:ext uri="{FF2B5EF4-FFF2-40B4-BE49-F238E27FC236}">
                <a16:creationId xmlns="" xmlns:a16="http://schemas.microsoft.com/office/drawing/2014/main" id="{3FB52765-0798-2743-934D-57DAC3CD6A64}"/>
              </a:ext>
            </a:extLst>
          </p:cNvPr>
          <p:cNvCxnSpPr>
            <a:cxnSpLocks/>
          </p:cNvCxnSpPr>
          <p:nvPr/>
        </p:nvCxnSpPr>
        <p:spPr>
          <a:xfrm>
            <a:off x="4653643" y="1041990"/>
            <a:ext cx="4490357" cy="0"/>
          </a:xfrm>
          <a:prstGeom prst="straightConnector1">
            <a:avLst/>
          </a:prstGeom>
          <a:noFill/>
          <a:ln w="28575" cap="flat" cmpd="sng">
            <a:solidFill>
              <a:srgbClr val="980000"/>
            </a:solidFill>
            <a:prstDash val="solid"/>
            <a:round/>
            <a:headEnd type="none" w="lg" len="lg"/>
            <a:tailEnd type="none" w="lg" len="lg"/>
          </a:ln>
        </p:spPr>
      </p:cxnSp>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4167" y="5491469"/>
            <a:ext cx="27432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21">
            <a:extLst>
              <a:ext uri="{FF2B5EF4-FFF2-40B4-BE49-F238E27FC236}">
                <a16:creationId xmlns="" xmlns:a16="http://schemas.microsoft.com/office/drawing/2014/main" id="{00C76995-BCF3-B747-B39C-A4384005EDE2}"/>
              </a:ext>
            </a:extLst>
          </p:cNvPr>
          <p:cNvSpPr txBox="1">
            <a:spLocks/>
          </p:cNvSpPr>
          <p:nvPr/>
        </p:nvSpPr>
        <p:spPr>
          <a:xfrm>
            <a:off x="48983" y="4854446"/>
            <a:ext cx="827042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Georgia" panose="02040502050405020303" pitchFamily="18" charset="0"/>
                <a:ea typeface="+mj-ea"/>
                <a:cs typeface="+mj-cs"/>
              </a:defRPr>
            </a:lvl1pPr>
          </a:lstStyle>
          <a:p>
            <a:r>
              <a:rPr lang="en-US" sz="2400" dirty="0" smtClean="0"/>
              <a:t>Presented by: Jackie Pettis RN, MSN, CPRS</a:t>
            </a:r>
            <a:endParaRPr lang="en-US" sz="2400" dirty="0"/>
          </a:p>
        </p:txBody>
      </p:sp>
    </p:spTree>
    <p:extLst>
      <p:ext uri="{BB962C8B-B14F-4D97-AF65-F5344CB8AC3E}">
        <p14:creationId xmlns:p14="http://schemas.microsoft.com/office/powerpoint/2010/main" val="34005649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xmlns="" id="{00C76995-BCF3-B747-B39C-A4384005EDE2}"/>
              </a:ext>
            </a:extLst>
          </p:cNvPr>
          <p:cNvSpPr>
            <a:spLocks noGrp="1"/>
          </p:cNvSpPr>
          <p:nvPr>
            <p:ph type="title"/>
          </p:nvPr>
        </p:nvSpPr>
        <p:spPr/>
        <p:txBody>
          <a:bodyPr/>
          <a:lstStyle/>
          <a:p>
            <a:r>
              <a:rPr lang="en-US" dirty="0" smtClean="0"/>
              <a:t>Break</a:t>
            </a:r>
            <a:endParaRPr lang="en-US" dirty="0"/>
          </a:p>
        </p:txBody>
      </p:sp>
      <p:sp>
        <p:nvSpPr>
          <p:cNvPr id="16" name="Slide Number Placeholder 15">
            <a:extLst>
              <a:ext uri="{FF2B5EF4-FFF2-40B4-BE49-F238E27FC236}">
                <a16:creationId xmlns:a16="http://schemas.microsoft.com/office/drawing/2014/main" xmlns="" id="{C05AB5DB-11E6-0642-BA3D-11DE2A62E20B}"/>
              </a:ext>
            </a:extLst>
          </p:cNvPr>
          <p:cNvSpPr>
            <a:spLocks noGrp="1"/>
          </p:cNvSpPr>
          <p:nvPr>
            <p:ph type="sldNum" sz="quarter" idx="12"/>
          </p:nvPr>
        </p:nvSpPr>
        <p:spPr/>
        <p:txBody>
          <a:bodyPr/>
          <a:lstStyle/>
          <a:p>
            <a:fld id="{EB4BE1A8-99A0-BE4B-B404-CE990ED5FA0C}" type="slidenum">
              <a:rPr lang="en-US" smtClean="0"/>
              <a:pPr/>
              <a:t>27</a:t>
            </a:fld>
            <a:endParaRPr lang="en-US" dirty="0"/>
          </a:p>
        </p:txBody>
      </p:sp>
      <p:sp>
        <p:nvSpPr>
          <p:cNvPr id="24" name="Text Placeholder 23">
            <a:extLst>
              <a:ext uri="{FF2B5EF4-FFF2-40B4-BE49-F238E27FC236}">
                <a16:creationId xmlns:a16="http://schemas.microsoft.com/office/drawing/2014/main" xmlns="" id="{C8541A88-A89D-0A48-9E7C-9F97B12DBA96}"/>
              </a:ext>
            </a:extLst>
          </p:cNvPr>
          <p:cNvSpPr>
            <a:spLocks noGrp="1"/>
          </p:cNvSpPr>
          <p:nvPr>
            <p:ph type="body" sz="quarter" idx="13"/>
          </p:nvPr>
        </p:nvSpPr>
        <p:spPr/>
        <p:txBody>
          <a:bodyPr/>
          <a:lstStyle/>
          <a:p>
            <a:r>
              <a:rPr lang="en-US" dirty="0" smtClean="0"/>
              <a:t>Be back in 15 mins...</a:t>
            </a:r>
            <a:endParaRPr lang="en-US" dirty="0"/>
          </a:p>
        </p:txBody>
      </p:sp>
      <p:cxnSp>
        <p:nvCxnSpPr>
          <p:cNvPr id="7" name="Shape 99">
            <a:extLst>
              <a:ext uri="{FF2B5EF4-FFF2-40B4-BE49-F238E27FC236}">
                <a16:creationId xmlns:a16="http://schemas.microsoft.com/office/drawing/2014/main" xmlns="" id="{3FB52765-0798-2743-934D-57DAC3CD6A64}"/>
              </a:ext>
            </a:extLst>
          </p:cNvPr>
          <p:cNvCxnSpPr>
            <a:cxnSpLocks/>
          </p:cNvCxnSpPr>
          <p:nvPr/>
        </p:nvCxnSpPr>
        <p:spPr>
          <a:xfrm>
            <a:off x="2472744" y="1041991"/>
            <a:ext cx="6671268" cy="0"/>
          </a:xfrm>
          <a:prstGeom prst="straightConnector1">
            <a:avLst/>
          </a:prstGeom>
          <a:noFill/>
          <a:ln w="28575" cap="flat" cmpd="sng">
            <a:solidFill>
              <a:srgbClr val="980000"/>
            </a:solidFill>
            <a:prstDash val="solid"/>
            <a:round/>
            <a:headEnd type="none" w="lg" len="lg"/>
            <a:tailEnd type="none" w="lg" len="lg"/>
          </a:ln>
        </p:spPr>
      </p:cxn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08496" y="1825625"/>
            <a:ext cx="6527007" cy="4351338"/>
          </a:xfrm>
        </p:spPr>
      </p:pic>
    </p:spTree>
    <p:extLst>
      <p:ext uri="{BB962C8B-B14F-4D97-AF65-F5344CB8AC3E}">
        <p14:creationId xmlns:p14="http://schemas.microsoft.com/office/powerpoint/2010/main" val="2426951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xmlns="" id="{00C76995-BCF3-B747-B39C-A4384005EDE2}"/>
              </a:ext>
            </a:extLst>
          </p:cNvPr>
          <p:cNvSpPr>
            <a:spLocks noGrp="1"/>
          </p:cNvSpPr>
          <p:nvPr>
            <p:ph type="title"/>
          </p:nvPr>
        </p:nvSpPr>
        <p:spPr/>
        <p:txBody>
          <a:bodyPr/>
          <a:lstStyle/>
          <a:p>
            <a:r>
              <a:rPr lang="en-US" dirty="0"/>
              <a:t>Questions</a:t>
            </a:r>
          </a:p>
        </p:txBody>
      </p:sp>
      <p:sp>
        <p:nvSpPr>
          <p:cNvPr id="23" name="Content Placeholder 22">
            <a:extLst>
              <a:ext uri="{FF2B5EF4-FFF2-40B4-BE49-F238E27FC236}">
                <a16:creationId xmlns:a16="http://schemas.microsoft.com/office/drawing/2014/main" xmlns="" id="{7278FD4F-1C2B-2942-8D0C-53768DC840CC}"/>
              </a:ext>
            </a:extLst>
          </p:cNvPr>
          <p:cNvSpPr>
            <a:spLocks noGrp="1"/>
          </p:cNvSpPr>
          <p:nvPr>
            <p:ph idx="1"/>
          </p:nvPr>
        </p:nvSpPr>
        <p:spPr>
          <a:xfrm>
            <a:off x="628650" y="2250831"/>
            <a:ext cx="7886700" cy="3926132"/>
          </a:xfrm>
        </p:spPr>
        <p:txBody>
          <a:bodyPr/>
          <a:lstStyle/>
          <a:p>
            <a:pPr marL="0" indent="0">
              <a:buNone/>
            </a:pPr>
            <a:r>
              <a:rPr lang="en-US" b="1" dirty="0"/>
              <a:t>Brendan Welsh, CPRS</a:t>
            </a:r>
          </a:p>
          <a:p>
            <a:pPr marL="0" indent="0">
              <a:lnSpc>
                <a:spcPct val="100000"/>
              </a:lnSpc>
              <a:spcBef>
                <a:spcPts val="0"/>
              </a:spcBef>
              <a:buNone/>
            </a:pPr>
            <a:r>
              <a:rPr lang="en-US" sz="2000" dirty="0"/>
              <a:t>Director—Office of Consumer Affairs</a:t>
            </a:r>
          </a:p>
          <a:p>
            <a:pPr marL="0" indent="0">
              <a:lnSpc>
                <a:spcPct val="100000"/>
              </a:lnSpc>
              <a:spcBef>
                <a:spcPts val="0"/>
              </a:spcBef>
              <a:buNone/>
            </a:pPr>
            <a:r>
              <a:rPr lang="en-US" sz="2000" dirty="0"/>
              <a:t>Behavioral Health Administration</a:t>
            </a:r>
          </a:p>
          <a:p>
            <a:pPr marL="0" indent="0">
              <a:lnSpc>
                <a:spcPct val="100000"/>
              </a:lnSpc>
              <a:spcBef>
                <a:spcPts val="0"/>
              </a:spcBef>
              <a:buNone/>
            </a:pPr>
            <a:r>
              <a:rPr lang="en-US" sz="2000" dirty="0"/>
              <a:t>Maryland Department of Health </a:t>
            </a:r>
          </a:p>
          <a:p>
            <a:pPr marL="0" indent="0">
              <a:lnSpc>
                <a:spcPct val="100000"/>
              </a:lnSpc>
              <a:spcBef>
                <a:spcPts val="0"/>
              </a:spcBef>
              <a:buNone/>
            </a:pPr>
            <a:endParaRPr lang="en-US" sz="2000" dirty="0"/>
          </a:p>
          <a:p>
            <a:pPr marL="0" indent="0">
              <a:lnSpc>
                <a:spcPct val="100000"/>
              </a:lnSpc>
              <a:spcBef>
                <a:spcPts val="0"/>
              </a:spcBef>
              <a:buNone/>
            </a:pPr>
            <a:r>
              <a:rPr lang="en-US" sz="2400" b="1" dirty="0">
                <a:hlinkClick r:id="rId3"/>
              </a:rPr>
              <a:t>brendan.welsh@maryland.gov</a:t>
            </a:r>
            <a:endParaRPr lang="en-US" sz="2400" b="1" dirty="0"/>
          </a:p>
          <a:p>
            <a:pPr marL="0" indent="0">
              <a:lnSpc>
                <a:spcPct val="100000"/>
              </a:lnSpc>
              <a:spcBef>
                <a:spcPts val="0"/>
              </a:spcBef>
              <a:buNone/>
            </a:pPr>
            <a:r>
              <a:rPr lang="en-US" sz="2400" b="1" dirty="0" smtClean="0"/>
              <a:t>Cell: 443-274-8218</a:t>
            </a:r>
            <a:endParaRPr lang="en-US" sz="2400" b="1" dirty="0"/>
          </a:p>
        </p:txBody>
      </p:sp>
      <p:sp>
        <p:nvSpPr>
          <p:cNvPr id="16" name="Slide Number Placeholder 15">
            <a:extLst>
              <a:ext uri="{FF2B5EF4-FFF2-40B4-BE49-F238E27FC236}">
                <a16:creationId xmlns:a16="http://schemas.microsoft.com/office/drawing/2014/main" xmlns="" id="{C05AB5DB-11E6-0642-BA3D-11DE2A62E20B}"/>
              </a:ext>
            </a:extLst>
          </p:cNvPr>
          <p:cNvSpPr>
            <a:spLocks noGrp="1"/>
          </p:cNvSpPr>
          <p:nvPr>
            <p:ph type="sldNum" sz="quarter" idx="12"/>
          </p:nvPr>
        </p:nvSpPr>
        <p:spPr/>
        <p:txBody>
          <a:bodyPr/>
          <a:lstStyle/>
          <a:p>
            <a:fld id="{EB4BE1A8-99A0-BE4B-B404-CE990ED5FA0C}" type="slidenum">
              <a:rPr lang="en-US" smtClean="0"/>
              <a:pPr/>
              <a:t>28</a:t>
            </a:fld>
            <a:endParaRPr lang="en-US" dirty="0"/>
          </a:p>
        </p:txBody>
      </p:sp>
      <p:sp>
        <p:nvSpPr>
          <p:cNvPr id="24" name="Text Placeholder 23">
            <a:extLst>
              <a:ext uri="{FF2B5EF4-FFF2-40B4-BE49-F238E27FC236}">
                <a16:creationId xmlns:a16="http://schemas.microsoft.com/office/drawing/2014/main" xmlns="" id="{C8541A88-A89D-0A48-9E7C-9F97B12DBA96}"/>
              </a:ext>
            </a:extLst>
          </p:cNvPr>
          <p:cNvSpPr>
            <a:spLocks noGrp="1"/>
          </p:cNvSpPr>
          <p:nvPr>
            <p:ph type="body" sz="quarter" idx="13"/>
          </p:nvPr>
        </p:nvSpPr>
        <p:spPr/>
        <p:txBody>
          <a:bodyPr/>
          <a:lstStyle/>
          <a:p>
            <a:r>
              <a:rPr lang="en-US" dirty="0"/>
              <a:t>Maryland’s Certified Peer Recovery Specialist Credential</a:t>
            </a:r>
          </a:p>
        </p:txBody>
      </p:sp>
      <p:cxnSp>
        <p:nvCxnSpPr>
          <p:cNvPr id="7" name="Shape 99">
            <a:extLst>
              <a:ext uri="{FF2B5EF4-FFF2-40B4-BE49-F238E27FC236}">
                <a16:creationId xmlns:a16="http://schemas.microsoft.com/office/drawing/2014/main" xmlns="" id="{3FB52765-0798-2743-934D-57DAC3CD6A64}"/>
              </a:ext>
            </a:extLst>
          </p:cNvPr>
          <p:cNvCxnSpPr>
            <a:cxnSpLocks/>
          </p:cNvCxnSpPr>
          <p:nvPr/>
        </p:nvCxnSpPr>
        <p:spPr>
          <a:xfrm>
            <a:off x="3637515" y="1041991"/>
            <a:ext cx="5506497"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3091553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xmlns="" id="{00C76995-BCF3-B747-B39C-A4384005EDE2}"/>
              </a:ext>
            </a:extLst>
          </p:cNvPr>
          <p:cNvSpPr>
            <a:spLocks noGrp="1"/>
          </p:cNvSpPr>
          <p:nvPr>
            <p:ph type="title"/>
          </p:nvPr>
        </p:nvSpPr>
        <p:spPr/>
        <p:txBody>
          <a:bodyPr/>
          <a:lstStyle/>
          <a:p>
            <a:r>
              <a:rPr lang="en-US" dirty="0" smtClean="0"/>
              <a:t>Keynote Address</a:t>
            </a:r>
            <a:endParaRPr lang="en-US" dirty="0"/>
          </a:p>
        </p:txBody>
      </p:sp>
      <p:sp>
        <p:nvSpPr>
          <p:cNvPr id="16" name="Slide Number Placeholder 15">
            <a:extLst>
              <a:ext uri="{FF2B5EF4-FFF2-40B4-BE49-F238E27FC236}">
                <a16:creationId xmlns:a16="http://schemas.microsoft.com/office/drawing/2014/main" xmlns="" id="{C05AB5DB-11E6-0642-BA3D-11DE2A62E20B}"/>
              </a:ext>
            </a:extLst>
          </p:cNvPr>
          <p:cNvSpPr>
            <a:spLocks noGrp="1"/>
          </p:cNvSpPr>
          <p:nvPr>
            <p:ph type="sldNum" sz="quarter" idx="12"/>
          </p:nvPr>
        </p:nvSpPr>
        <p:spPr/>
        <p:txBody>
          <a:bodyPr/>
          <a:lstStyle/>
          <a:p>
            <a:fld id="{EB4BE1A8-99A0-BE4B-B404-CE990ED5FA0C}" type="slidenum">
              <a:rPr lang="en-US" smtClean="0"/>
              <a:pPr/>
              <a:t>29</a:t>
            </a:fld>
            <a:endParaRPr lang="en-US" dirty="0"/>
          </a:p>
        </p:txBody>
      </p:sp>
      <p:sp>
        <p:nvSpPr>
          <p:cNvPr id="24" name="Text Placeholder 23">
            <a:extLst>
              <a:ext uri="{FF2B5EF4-FFF2-40B4-BE49-F238E27FC236}">
                <a16:creationId xmlns:a16="http://schemas.microsoft.com/office/drawing/2014/main" xmlns="" id="{C8541A88-A89D-0A48-9E7C-9F97B12DBA96}"/>
              </a:ext>
            </a:extLst>
          </p:cNvPr>
          <p:cNvSpPr>
            <a:spLocks noGrp="1"/>
          </p:cNvSpPr>
          <p:nvPr>
            <p:ph type="body" sz="quarter" idx="13"/>
          </p:nvPr>
        </p:nvSpPr>
        <p:spPr/>
        <p:txBody>
          <a:bodyPr/>
          <a:lstStyle/>
          <a:p>
            <a:r>
              <a:rPr lang="en-US" dirty="0" smtClean="0"/>
              <a:t>Developing Cultural Responsiveness With Humility</a:t>
            </a:r>
            <a:endParaRPr lang="en-US" dirty="0"/>
          </a:p>
        </p:txBody>
      </p:sp>
      <p:cxnSp>
        <p:nvCxnSpPr>
          <p:cNvPr id="7" name="Shape 99">
            <a:extLst>
              <a:ext uri="{FF2B5EF4-FFF2-40B4-BE49-F238E27FC236}">
                <a16:creationId xmlns:a16="http://schemas.microsoft.com/office/drawing/2014/main" xmlns="" id="{3FB52765-0798-2743-934D-57DAC3CD6A64}"/>
              </a:ext>
            </a:extLst>
          </p:cNvPr>
          <p:cNvCxnSpPr>
            <a:cxnSpLocks/>
          </p:cNvCxnSpPr>
          <p:nvPr/>
        </p:nvCxnSpPr>
        <p:spPr>
          <a:xfrm>
            <a:off x="5318975" y="1041991"/>
            <a:ext cx="3825037" cy="0"/>
          </a:xfrm>
          <a:prstGeom prst="straightConnector1">
            <a:avLst/>
          </a:prstGeom>
          <a:noFill/>
          <a:ln w="28575" cap="flat" cmpd="sng">
            <a:solidFill>
              <a:srgbClr val="980000"/>
            </a:solidFill>
            <a:prstDash val="solid"/>
            <a:round/>
            <a:headEnd type="none" w="lg" len="lg"/>
            <a:tailEnd type="none" w="lg" len="lg"/>
          </a:ln>
        </p:spPr>
      </p:cxnSp>
      <p:sp>
        <p:nvSpPr>
          <p:cNvPr id="3" name="Content Placeholder 2"/>
          <p:cNvSpPr>
            <a:spLocks noGrp="1"/>
          </p:cNvSpPr>
          <p:nvPr>
            <p:ph idx="1"/>
          </p:nvPr>
        </p:nvSpPr>
        <p:spPr>
          <a:xfrm>
            <a:off x="615771" y="5396250"/>
            <a:ext cx="7987316" cy="1025414"/>
          </a:xfrm>
        </p:spPr>
        <p:txBody>
          <a:bodyPr/>
          <a:lstStyle/>
          <a:p>
            <a:pPr marL="0" indent="0" algn="ctr">
              <a:buNone/>
            </a:pPr>
            <a:r>
              <a:rPr lang="en-US" b="1" dirty="0" smtClean="0"/>
              <a:t>Arthur H. Woodward Jr., MSW, SOULcial Worker</a:t>
            </a:r>
          </a:p>
          <a:p>
            <a:pPr marL="0" indent="0" algn="ctr">
              <a:buNone/>
            </a:pPr>
            <a:r>
              <a:rPr lang="en-US" sz="2000" i="1" dirty="0" smtClean="0"/>
              <a:t>Middletown, CT</a:t>
            </a:r>
            <a:endParaRPr lang="en-US" sz="2000" i="1" dirty="0"/>
          </a:p>
        </p:txBody>
      </p:sp>
      <p:pic>
        <p:nvPicPr>
          <p:cNvPr id="9" name="Picture 8" descr="C:\Users\Home Desktop\Downloads\IMG_217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586546" y="1633509"/>
            <a:ext cx="3751979" cy="32841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59362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 xmlns:a16="http://schemas.microsoft.com/office/drawing/2014/main" id="{00C76995-BCF3-B747-B39C-A4384005EDE2}"/>
              </a:ext>
            </a:extLst>
          </p:cNvPr>
          <p:cNvSpPr>
            <a:spLocks noGrp="1"/>
          </p:cNvSpPr>
          <p:nvPr>
            <p:ph type="title"/>
          </p:nvPr>
        </p:nvSpPr>
        <p:spPr>
          <a:xfrm>
            <a:off x="175120" y="299291"/>
            <a:ext cx="7886700" cy="1325563"/>
          </a:xfrm>
        </p:spPr>
        <p:txBody>
          <a:bodyPr/>
          <a:lstStyle/>
          <a:p>
            <a:r>
              <a:rPr lang="en-US" dirty="0"/>
              <a:t>Office Organization</a:t>
            </a:r>
          </a:p>
        </p:txBody>
      </p:sp>
      <p:sp>
        <p:nvSpPr>
          <p:cNvPr id="16" name="Slide Number Placeholder 15">
            <a:extLst>
              <a:ext uri="{FF2B5EF4-FFF2-40B4-BE49-F238E27FC236}">
                <a16:creationId xmlns="" xmlns:a16="http://schemas.microsoft.com/office/drawing/2014/main" id="{C05AB5DB-11E6-0642-BA3D-11DE2A62E20B}"/>
              </a:ext>
            </a:extLst>
          </p:cNvPr>
          <p:cNvSpPr>
            <a:spLocks noGrp="1"/>
          </p:cNvSpPr>
          <p:nvPr>
            <p:ph type="sldNum" sz="quarter" idx="12"/>
          </p:nvPr>
        </p:nvSpPr>
        <p:spPr/>
        <p:txBody>
          <a:bodyPr/>
          <a:lstStyle/>
          <a:p>
            <a:fld id="{EB4BE1A8-99A0-BE4B-B404-CE990ED5FA0C}" type="slidenum">
              <a:rPr lang="en-US" smtClean="0">
                <a:solidFill>
                  <a:prstClr val="black">
                    <a:tint val="75000"/>
                  </a:prstClr>
                </a:solidFill>
              </a:rPr>
              <a:pPr/>
              <a:t>3</a:t>
            </a:fld>
            <a:endParaRPr lang="en-US" dirty="0">
              <a:solidFill>
                <a:prstClr val="black">
                  <a:tint val="75000"/>
                </a:prstClr>
              </a:solidFill>
            </a:endParaRPr>
          </a:p>
        </p:txBody>
      </p:sp>
      <p:cxnSp>
        <p:nvCxnSpPr>
          <p:cNvPr id="7" name="Shape 99">
            <a:extLst>
              <a:ext uri="{FF2B5EF4-FFF2-40B4-BE49-F238E27FC236}">
                <a16:creationId xmlns="" xmlns:a16="http://schemas.microsoft.com/office/drawing/2014/main" id="{3FB52765-0798-2743-934D-57DAC3CD6A64}"/>
              </a:ext>
            </a:extLst>
          </p:cNvPr>
          <p:cNvCxnSpPr>
            <a:cxnSpLocks/>
          </p:cNvCxnSpPr>
          <p:nvPr/>
        </p:nvCxnSpPr>
        <p:spPr>
          <a:xfrm>
            <a:off x="5654641" y="998100"/>
            <a:ext cx="3489359" cy="0"/>
          </a:xfrm>
          <a:prstGeom prst="straightConnector1">
            <a:avLst/>
          </a:prstGeom>
          <a:noFill/>
          <a:ln w="28575" cap="flat" cmpd="sng">
            <a:solidFill>
              <a:srgbClr val="980000"/>
            </a:solidFill>
            <a:prstDash val="solid"/>
            <a:round/>
            <a:headEnd type="none" w="lg" len="lg"/>
            <a:tailEnd type="none" w="lg" len="lg"/>
          </a:ln>
        </p:spPr>
      </p:cxnSp>
      <p:sp>
        <p:nvSpPr>
          <p:cNvPr id="3" name="Rectangle 2"/>
          <p:cNvSpPr>
            <a:spLocks noChangeAspect="1"/>
          </p:cNvSpPr>
          <p:nvPr/>
        </p:nvSpPr>
        <p:spPr>
          <a:xfrm>
            <a:off x="3372298" y="2181578"/>
            <a:ext cx="2377440" cy="12582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u="sng" dirty="0">
                <a:solidFill>
                  <a:prstClr val="black"/>
                </a:solidFill>
              </a:rPr>
              <a:t>Brendan Welsh, CPRS</a:t>
            </a:r>
          </a:p>
          <a:p>
            <a:pPr algn="ctr"/>
            <a:r>
              <a:rPr lang="en-US" sz="1600" b="1" dirty="0">
                <a:solidFill>
                  <a:prstClr val="black"/>
                </a:solidFill>
              </a:rPr>
              <a:t>Director</a:t>
            </a:r>
          </a:p>
          <a:p>
            <a:pPr algn="ctr"/>
            <a:r>
              <a:rPr lang="en-US" sz="1600" i="1" dirty="0">
                <a:solidFill>
                  <a:prstClr val="black"/>
                </a:solidFill>
              </a:rPr>
              <a:t>Oversight of Peer Recovery Support and Wellness Recovery Centers</a:t>
            </a:r>
          </a:p>
        </p:txBody>
      </p:sp>
      <p:sp>
        <p:nvSpPr>
          <p:cNvPr id="9" name="Rectangle 8"/>
          <p:cNvSpPr/>
          <p:nvPr/>
        </p:nvSpPr>
        <p:spPr>
          <a:xfrm>
            <a:off x="994858" y="3848231"/>
            <a:ext cx="2377440" cy="12582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u="sng" dirty="0">
                <a:solidFill>
                  <a:prstClr val="black"/>
                </a:solidFill>
              </a:rPr>
              <a:t>Adelaide Weber</a:t>
            </a:r>
          </a:p>
          <a:p>
            <a:pPr algn="ctr"/>
            <a:r>
              <a:rPr lang="en-US" sz="1400" b="1" dirty="0">
                <a:solidFill>
                  <a:prstClr val="black"/>
                </a:solidFill>
              </a:rPr>
              <a:t>Coordinator of Special Programs</a:t>
            </a:r>
          </a:p>
          <a:p>
            <a:pPr algn="ctr"/>
            <a:r>
              <a:rPr lang="en-US" sz="1600" i="1" dirty="0">
                <a:solidFill>
                  <a:prstClr val="black"/>
                </a:solidFill>
              </a:rPr>
              <a:t>Training and Educational Programing Development</a:t>
            </a:r>
          </a:p>
        </p:txBody>
      </p:sp>
      <p:sp>
        <p:nvSpPr>
          <p:cNvPr id="10" name="Rectangle 9"/>
          <p:cNvSpPr/>
          <p:nvPr/>
        </p:nvSpPr>
        <p:spPr>
          <a:xfrm>
            <a:off x="5749738" y="3848231"/>
            <a:ext cx="2377440" cy="12582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u="sng" dirty="0" smtClean="0">
                <a:solidFill>
                  <a:prstClr val="black"/>
                </a:solidFill>
              </a:rPr>
              <a:t>Vacant Position</a:t>
            </a:r>
            <a:endParaRPr lang="en-US" u="sng" dirty="0">
              <a:solidFill>
                <a:prstClr val="black"/>
              </a:solidFill>
            </a:endParaRPr>
          </a:p>
          <a:p>
            <a:pPr algn="ctr"/>
            <a:r>
              <a:rPr lang="en-US" sz="1400" b="1" dirty="0" smtClean="0">
                <a:solidFill>
                  <a:prstClr val="black"/>
                </a:solidFill>
              </a:rPr>
              <a:t>Administrative Officer II</a:t>
            </a:r>
            <a:endParaRPr lang="en-US" sz="1400" b="1" dirty="0">
              <a:solidFill>
                <a:prstClr val="black"/>
              </a:solidFill>
            </a:endParaRPr>
          </a:p>
          <a:p>
            <a:pPr algn="ctr"/>
            <a:r>
              <a:rPr lang="en-US" sz="1600" i="1" dirty="0" smtClean="0">
                <a:solidFill>
                  <a:prstClr val="black"/>
                </a:solidFill>
              </a:rPr>
              <a:t>Administrative Support for Peer Programing</a:t>
            </a:r>
            <a:endParaRPr lang="en-US" i="1" dirty="0">
              <a:solidFill>
                <a:prstClr val="black"/>
              </a:solidFill>
            </a:endParaRPr>
          </a:p>
        </p:txBody>
      </p:sp>
      <p:cxnSp>
        <p:nvCxnSpPr>
          <p:cNvPr id="5" name="Straight Arrow Connector 4"/>
          <p:cNvCxnSpPr/>
          <p:nvPr/>
        </p:nvCxnSpPr>
        <p:spPr>
          <a:xfrm>
            <a:off x="3460081" y="4477338"/>
            <a:ext cx="219456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4557360" y="3570631"/>
            <a:ext cx="1" cy="8997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143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9A661FD8-0B97-4449-AC67-8E1F8A14463E}" type="slidenum">
              <a:rPr lang="en-US" smtClean="0">
                <a:solidFill>
                  <a:prstClr val="black">
                    <a:tint val="75000"/>
                  </a:prstClr>
                </a:solidFill>
              </a:rPr>
              <a:pPr/>
              <a:t>4</a:t>
            </a:fld>
            <a:endParaRPr lang="en-US" dirty="0">
              <a:solidFill>
                <a:prstClr val="black">
                  <a:tint val="75000"/>
                </a:prstClr>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232" y="104235"/>
            <a:ext cx="8736013"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xmlns="" id="{27B88619-8A2D-4481-92C7-9EFC8EBD0045}"/>
              </a:ext>
            </a:extLst>
          </p:cNvPr>
          <p:cNvSpPr/>
          <p:nvPr/>
        </p:nvSpPr>
        <p:spPr>
          <a:xfrm>
            <a:off x="306232" y="1421801"/>
            <a:ext cx="8415170" cy="4923399"/>
          </a:xfrm>
          <a:prstGeom prst="rect">
            <a:avLst/>
          </a:prstGeom>
        </p:spPr>
        <p:txBody>
          <a:bodyPr wrap="square">
            <a:spAutoFit/>
          </a:bodyPr>
          <a:lstStyle/>
          <a:p>
            <a:pPr>
              <a:lnSpc>
                <a:spcPct val="115000"/>
              </a:lnSpc>
              <a:spcAft>
                <a:spcPts val="750"/>
              </a:spcAft>
            </a:pPr>
            <a:r>
              <a:rPr lang="en-US" sz="2400" b="1" u="sng" dirty="0">
                <a:latin typeface="Times New Roman" panose="02020603050405020304" pitchFamily="18" charset="0"/>
                <a:cs typeface="Times New Roman" panose="02020603050405020304" pitchFamily="18" charset="0"/>
              </a:rPr>
              <a:t>Primary Functions:</a:t>
            </a:r>
          </a:p>
          <a:p>
            <a:pPr>
              <a:lnSpc>
                <a:spcPct val="115000"/>
              </a:lnSpc>
              <a:spcAft>
                <a:spcPts val="750"/>
              </a:spcAft>
            </a:pPr>
            <a:endParaRPr 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15000"/>
              </a:lnSpc>
              <a:spcAft>
                <a:spcPts val="750"/>
              </a:spcAft>
              <a:buFont typeface="+mj-lt"/>
              <a:buAutoNum type="arabicPeriod"/>
            </a:pPr>
            <a:r>
              <a:rPr 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Ensures </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that </a:t>
            </a:r>
            <a:r>
              <a:rPr 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all program planning and policy design are influenced by individuals with lived experience. This results in reduced barriers to treatments and supports which ultimately lead to sustained recovery and promote person-centered care within the PBHS.</a:t>
            </a:r>
            <a:endPar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15000"/>
              </a:lnSpc>
              <a:spcAft>
                <a:spcPts val="750"/>
              </a:spcAft>
              <a:buFont typeface="+mj-lt"/>
              <a:buAutoNum type="arabicPeriod"/>
            </a:pPr>
            <a:r>
              <a:rPr 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Responsible for growing and providing support around the utilization of the </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a:t>
            </a:r>
            <a:r>
              <a:rPr 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eer </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t>
            </a:r>
            <a:r>
              <a:rPr 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ecovery </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t>
            </a:r>
            <a:r>
              <a:rPr 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pecialist workforce in both behavioral health and non-traditional settings. </a:t>
            </a:r>
          </a:p>
          <a:p>
            <a:pPr marL="457200" indent="-457200">
              <a:lnSpc>
                <a:spcPct val="115000"/>
              </a:lnSpc>
              <a:spcAft>
                <a:spcPts val="750"/>
              </a:spcAft>
              <a:buFont typeface="+mj-lt"/>
              <a:buAutoNum type="arabicPeriod"/>
            </a:pPr>
            <a:r>
              <a:rPr 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Provides administrative oversight for all peer-operated programs and recovery services throughout the State. </a:t>
            </a:r>
          </a:p>
          <a:p>
            <a:pPr>
              <a:lnSpc>
                <a:spcPct val="115000"/>
              </a:lnSpc>
              <a:spcAft>
                <a:spcPts val="750"/>
              </a:spcAft>
            </a:pPr>
            <a:endParaRPr 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8402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 xmlns:a16="http://schemas.microsoft.com/office/drawing/2014/main" id="{00C76995-BCF3-B747-B39C-A4384005EDE2}"/>
              </a:ext>
            </a:extLst>
          </p:cNvPr>
          <p:cNvSpPr>
            <a:spLocks noGrp="1"/>
          </p:cNvSpPr>
          <p:nvPr>
            <p:ph type="title"/>
          </p:nvPr>
        </p:nvSpPr>
        <p:spPr>
          <a:xfrm>
            <a:off x="628650" y="-111397"/>
            <a:ext cx="7886700" cy="1325563"/>
          </a:xfrm>
        </p:spPr>
        <p:txBody>
          <a:bodyPr/>
          <a:lstStyle/>
          <a:p>
            <a:r>
              <a:rPr lang="en-US" dirty="0" smtClean="0"/>
              <a:t>Consumer Affairs </a:t>
            </a:r>
            <a:endParaRPr lang="en-US" dirty="0"/>
          </a:p>
        </p:txBody>
      </p:sp>
      <p:sp>
        <p:nvSpPr>
          <p:cNvPr id="16" name="Slide Number Placeholder 15">
            <a:extLst>
              <a:ext uri="{FF2B5EF4-FFF2-40B4-BE49-F238E27FC236}">
                <a16:creationId xmlns="" xmlns:a16="http://schemas.microsoft.com/office/drawing/2014/main" id="{C05AB5DB-11E6-0642-BA3D-11DE2A62E20B}"/>
              </a:ext>
            </a:extLst>
          </p:cNvPr>
          <p:cNvSpPr>
            <a:spLocks noGrp="1"/>
          </p:cNvSpPr>
          <p:nvPr>
            <p:ph type="sldNum" sz="quarter" idx="12"/>
          </p:nvPr>
        </p:nvSpPr>
        <p:spPr/>
        <p:txBody>
          <a:bodyPr/>
          <a:lstStyle/>
          <a:p>
            <a:fld id="{EB4BE1A8-99A0-BE4B-B404-CE990ED5FA0C}" type="slidenum">
              <a:rPr lang="en-US" smtClean="0"/>
              <a:pPr/>
              <a:t>5</a:t>
            </a:fld>
            <a:endParaRPr lang="en-US" dirty="0"/>
          </a:p>
        </p:txBody>
      </p:sp>
      <p:cxnSp>
        <p:nvCxnSpPr>
          <p:cNvPr id="7" name="Shape 99">
            <a:extLst>
              <a:ext uri="{FF2B5EF4-FFF2-40B4-BE49-F238E27FC236}">
                <a16:creationId xmlns="" xmlns:a16="http://schemas.microsoft.com/office/drawing/2014/main" id="{3FB52765-0798-2743-934D-57DAC3CD6A64}"/>
              </a:ext>
            </a:extLst>
          </p:cNvPr>
          <p:cNvCxnSpPr>
            <a:cxnSpLocks/>
          </p:cNvCxnSpPr>
          <p:nvPr/>
        </p:nvCxnSpPr>
        <p:spPr>
          <a:xfrm>
            <a:off x="5512158" y="565467"/>
            <a:ext cx="3631842" cy="0"/>
          </a:xfrm>
          <a:prstGeom prst="straightConnector1">
            <a:avLst/>
          </a:prstGeom>
          <a:noFill/>
          <a:ln w="28575" cap="flat" cmpd="sng">
            <a:solidFill>
              <a:srgbClr val="980000"/>
            </a:solidFill>
            <a:prstDash val="solid"/>
            <a:round/>
            <a:headEnd type="none" w="lg" len="lg"/>
            <a:tailEnd type="none" w="lg" len="lg"/>
          </a:ln>
        </p:spPr>
      </p:cxnSp>
      <p:sp>
        <p:nvSpPr>
          <p:cNvPr id="8" name="Rectangle 7"/>
          <p:cNvSpPr/>
          <p:nvPr/>
        </p:nvSpPr>
        <p:spPr>
          <a:xfrm>
            <a:off x="364415" y="5049792"/>
            <a:ext cx="8150935" cy="16716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Rectangle 1"/>
          <p:cNvSpPr/>
          <p:nvPr/>
        </p:nvSpPr>
        <p:spPr>
          <a:xfrm>
            <a:off x="500135" y="999928"/>
            <a:ext cx="7879494" cy="4524315"/>
          </a:xfrm>
          <a:prstGeom prst="rect">
            <a:avLst/>
          </a:prstGeom>
        </p:spPr>
        <p:txBody>
          <a:bodyPr wrap="square">
            <a:spAutoFit/>
          </a:bodyPr>
          <a:lstStyle/>
          <a:p>
            <a:pPr marL="257175" indent="-257175">
              <a:buFont typeface="Symbol" panose="05050102010706020507" pitchFamily="18" charset="2"/>
              <a:buChar char=""/>
            </a:pPr>
            <a:r>
              <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Providing input regarding the designing and implementing state and federally funded services and specialized programs</a:t>
            </a:r>
            <a:r>
              <a:rPr lang="en-US"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p>
          <a:p>
            <a:pPr marL="257175" indent="-257175">
              <a:buFont typeface="Symbol" panose="05050102010706020507" pitchFamily="18" charset="2"/>
              <a:buChar char=""/>
            </a:pPr>
            <a:endPar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marL="257175" indent="-257175">
              <a:buFont typeface="Symbol" panose="05050102010706020507" pitchFamily="18" charset="2"/>
              <a:buChar char=""/>
            </a:pPr>
            <a:r>
              <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Development of conditions of awards for funding and monitoring deliverables associated with Peer-run organizations</a:t>
            </a:r>
            <a:r>
              <a:rPr lang="en-US"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p>
          <a:p>
            <a:pPr marL="257175" indent="-257175">
              <a:buFont typeface="Symbol" panose="05050102010706020507" pitchFamily="18" charset="2"/>
              <a:buChar char=""/>
            </a:pPr>
            <a:endPar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marL="257175" indent="-257175">
              <a:buFont typeface="Symbol" panose="05050102010706020507" pitchFamily="18" charset="2"/>
              <a:buChar char=""/>
            </a:pPr>
            <a:r>
              <a:rPr lang="en-US"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Providing </a:t>
            </a:r>
            <a:r>
              <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technical assistance and guidance to the local </a:t>
            </a:r>
            <a:r>
              <a:rPr lang="en-US"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jurisdictions and external agencies </a:t>
            </a:r>
            <a:r>
              <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regarding the development and implementation of Peer-operated supports and services</a:t>
            </a:r>
            <a:r>
              <a:rPr lang="en-US"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p>
          <a:p>
            <a:endPar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marL="257175" indent="-257175">
              <a:buFont typeface="Symbol" panose="05050102010706020507" pitchFamily="18" charset="2"/>
              <a:buChar char=""/>
            </a:pPr>
            <a:r>
              <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Administrative oversight of Wellness Recovery Centers, Recovery Community Centers, and Peer Recovery Services embedded within local HD Programs</a:t>
            </a:r>
            <a:r>
              <a:rPr lang="en-US"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p>
          <a:p>
            <a:endPar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marL="257175" indent="-257175">
              <a:buFont typeface="Symbol" panose="05050102010706020507" pitchFamily="18" charset="2"/>
              <a:buChar char=""/>
            </a:pPr>
            <a:r>
              <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Development, production, and facilitation of CPRS education programs and </a:t>
            </a:r>
            <a:r>
              <a:rPr lang="en-US"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conferences.</a:t>
            </a:r>
          </a:p>
          <a:p>
            <a:pPr marL="257175" indent="-257175">
              <a:buFont typeface="Symbol" panose="05050102010706020507" pitchFamily="18" charset="2"/>
              <a:buChar char=""/>
            </a:pPr>
            <a:endPar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marL="257175" indent="-257175">
              <a:buFont typeface="Symbol" panose="05050102010706020507" pitchFamily="18" charset="2"/>
              <a:buChar char=""/>
            </a:pPr>
            <a:r>
              <a:rPr lang="en-US"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Identifying </a:t>
            </a:r>
            <a:r>
              <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ongoing and sustainable funding sources to support the growing Peer Recovery Specialist workforce</a:t>
            </a:r>
            <a:r>
              <a:rPr lang="en-US"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p>
          <a:p>
            <a:pPr marL="257175" indent="-257175">
              <a:buFont typeface="Symbol" panose="05050102010706020507" pitchFamily="18" charset="2"/>
              <a:buChar char=""/>
            </a:pPr>
            <a:endPar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p:cNvSpPr/>
          <p:nvPr/>
        </p:nvSpPr>
        <p:spPr>
          <a:xfrm>
            <a:off x="609600" y="5123932"/>
            <a:ext cx="7554097" cy="44484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latin typeface="Times New Roman" panose="02020603050405020304" pitchFamily="18" charset="0"/>
                <a:cs typeface="Times New Roman" panose="02020603050405020304" pitchFamily="18" charset="0"/>
              </a:rPr>
              <a:t>Peer Recovery Specialist Workforce at a Glance </a:t>
            </a:r>
            <a:r>
              <a:rPr lang="en-US" sz="1100" dirty="0" smtClean="0">
                <a:solidFill>
                  <a:prstClr val="black"/>
                </a:solidFill>
                <a:latin typeface="Times New Roman" panose="02020603050405020304" pitchFamily="18" charset="0"/>
                <a:cs typeface="Times New Roman" panose="02020603050405020304" pitchFamily="18" charset="0"/>
              </a:rPr>
              <a:t>(as of 01/30/2019)</a:t>
            </a:r>
            <a:endParaRPr lang="en-US" dirty="0">
              <a:solidFill>
                <a:prstClr val="black"/>
              </a:solidFill>
              <a:latin typeface="Times New Roman" panose="02020603050405020304" pitchFamily="18" charset="0"/>
              <a:cs typeface="Times New Roman" panose="02020603050405020304" pitchFamily="18" charset="0"/>
            </a:endParaRPr>
          </a:p>
        </p:txBody>
      </p:sp>
      <p:sp>
        <p:nvSpPr>
          <p:cNvPr id="10" name="Rectangle 9"/>
          <p:cNvSpPr/>
          <p:nvPr/>
        </p:nvSpPr>
        <p:spPr>
          <a:xfrm>
            <a:off x="510744" y="5766486"/>
            <a:ext cx="2487827" cy="82378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latin typeface="Times New Roman" panose="02020603050405020304" pitchFamily="18" charset="0"/>
                <a:cs typeface="Times New Roman" panose="02020603050405020304" pitchFamily="18" charset="0"/>
              </a:rPr>
              <a:t>Certified Peers in the PBHS</a:t>
            </a:r>
            <a:br>
              <a:rPr lang="en-US" dirty="0" smtClean="0">
                <a:solidFill>
                  <a:prstClr val="black"/>
                </a:solidFill>
                <a:latin typeface="Times New Roman" panose="02020603050405020304" pitchFamily="18" charset="0"/>
                <a:cs typeface="Times New Roman" panose="02020603050405020304" pitchFamily="18" charset="0"/>
              </a:rPr>
            </a:br>
            <a:r>
              <a:rPr lang="en-US" b="1" dirty="0" smtClean="0">
                <a:solidFill>
                  <a:prstClr val="black"/>
                </a:solidFill>
                <a:latin typeface="Times New Roman" panose="02020603050405020304" pitchFamily="18" charset="0"/>
                <a:cs typeface="Times New Roman" panose="02020603050405020304" pitchFamily="18" charset="0"/>
              </a:rPr>
              <a:t>101</a:t>
            </a:r>
            <a:endParaRPr lang="en-US" dirty="0">
              <a:solidFill>
                <a:prstClr val="black"/>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3229230" y="5766486"/>
            <a:ext cx="2487827" cy="82378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latin typeface="Times New Roman" panose="02020603050405020304" pitchFamily="18" charset="0"/>
                <a:cs typeface="Times New Roman" panose="02020603050405020304" pitchFamily="18" charset="0"/>
              </a:rPr>
              <a:t>Non - Certified </a:t>
            </a:r>
            <a:r>
              <a:rPr lang="en-US" dirty="0">
                <a:solidFill>
                  <a:prstClr val="black"/>
                </a:solidFill>
                <a:latin typeface="Times New Roman" panose="02020603050405020304" pitchFamily="18" charset="0"/>
                <a:cs typeface="Times New Roman" panose="02020603050405020304" pitchFamily="18" charset="0"/>
              </a:rPr>
              <a:t>Peers in PBHS</a:t>
            </a:r>
            <a:br>
              <a:rPr lang="en-US" dirty="0">
                <a:solidFill>
                  <a:prstClr val="black"/>
                </a:solidFill>
                <a:latin typeface="Times New Roman" panose="02020603050405020304" pitchFamily="18" charset="0"/>
                <a:cs typeface="Times New Roman" panose="02020603050405020304" pitchFamily="18" charset="0"/>
              </a:rPr>
            </a:br>
            <a:r>
              <a:rPr lang="en-US" b="1" dirty="0" smtClean="0">
                <a:solidFill>
                  <a:prstClr val="black"/>
                </a:solidFill>
                <a:latin typeface="Times New Roman" panose="02020603050405020304" pitchFamily="18" charset="0"/>
                <a:cs typeface="Times New Roman" panose="02020603050405020304" pitchFamily="18" charset="0"/>
              </a:rPr>
              <a:t>207</a:t>
            </a:r>
            <a:endParaRPr lang="en-US" dirty="0">
              <a:solidFill>
                <a:prstClr val="black"/>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5902411" y="5766486"/>
            <a:ext cx="2487827" cy="82378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latin typeface="Times New Roman" panose="02020603050405020304" pitchFamily="18" charset="0"/>
                <a:cs typeface="Times New Roman" panose="02020603050405020304" pitchFamily="18" charset="0"/>
              </a:rPr>
              <a:t>Total Peers in the </a:t>
            </a:r>
            <a:br>
              <a:rPr lang="en-US" dirty="0" smtClean="0">
                <a:solidFill>
                  <a:prstClr val="black"/>
                </a:solidFill>
                <a:latin typeface="Times New Roman" panose="02020603050405020304" pitchFamily="18" charset="0"/>
                <a:cs typeface="Times New Roman" panose="02020603050405020304" pitchFamily="18" charset="0"/>
              </a:rPr>
            </a:br>
            <a:r>
              <a:rPr lang="en-US" dirty="0" smtClean="0">
                <a:solidFill>
                  <a:prstClr val="black"/>
                </a:solidFill>
                <a:latin typeface="Times New Roman" panose="02020603050405020304" pitchFamily="18" charset="0"/>
                <a:cs typeface="Times New Roman" panose="02020603050405020304" pitchFamily="18" charset="0"/>
              </a:rPr>
              <a:t>PBHS</a:t>
            </a:r>
            <a:br>
              <a:rPr lang="en-US" dirty="0" smtClean="0">
                <a:solidFill>
                  <a:prstClr val="black"/>
                </a:solidFill>
                <a:latin typeface="Times New Roman" panose="02020603050405020304" pitchFamily="18" charset="0"/>
                <a:cs typeface="Times New Roman" panose="02020603050405020304" pitchFamily="18" charset="0"/>
              </a:rPr>
            </a:br>
            <a:r>
              <a:rPr lang="en-US" b="1" dirty="0" smtClean="0">
                <a:solidFill>
                  <a:srgbClr val="FF0000"/>
                </a:solidFill>
                <a:latin typeface="Times New Roman" panose="02020603050405020304" pitchFamily="18" charset="0"/>
                <a:cs typeface="Times New Roman" panose="02020603050405020304" pitchFamily="18" charset="0"/>
              </a:rPr>
              <a:t>308</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143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 xmlns:a16="http://schemas.microsoft.com/office/drawing/2014/main" id="{00C76995-BCF3-B747-B39C-A4384005EDE2}"/>
              </a:ext>
            </a:extLst>
          </p:cNvPr>
          <p:cNvSpPr>
            <a:spLocks noGrp="1"/>
          </p:cNvSpPr>
          <p:nvPr>
            <p:ph type="title"/>
          </p:nvPr>
        </p:nvSpPr>
        <p:spPr/>
        <p:txBody>
          <a:bodyPr/>
          <a:lstStyle/>
          <a:p>
            <a:r>
              <a:rPr lang="en-US" dirty="0"/>
              <a:t>Making Progress</a:t>
            </a:r>
          </a:p>
        </p:txBody>
      </p:sp>
      <p:sp>
        <p:nvSpPr>
          <p:cNvPr id="23" name="Content Placeholder 22">
            <a:extLst>
              <a:ext uri="{FF2B5EF4-FFF2-40B4-BE49-F238E27FC236}">
                <a16:creationId xmlns="" xmlns:a16="http://schemas.microsoft.com/office/drawing/2014/main" id="{7278FD4F-1C2B-2942-8D0C-53768DC840CC}"/>
              </a:ext>
            </a:extLst>
          </p:cNvPr>
          <p:cNvSpPr>
            <a:spLocks noGrp="1"/>
          </p:cNvSpPr>
          <p:nvPr>
            <p:ph idx="1"/>
          </p:nvPr>
        </p:nvSpPr>
        <p:spPr>
          <a:xfrm>
            <a:off x="628650" y="1690689"/>
            <a:ext cx="7886700" cy="1619834"/>
          </a:xfrm>
        </p:spPr>
        <p:txBody>
          <a:bodyPr>
            <a:normAutofit/>
          </a:bodyPr>
          <a:lstStyle/>
          <a:p>
            <a:pPr marL="0" indent="0">
              <a:lnSpc>
                <a:spcPct val="120000"/>
              </a:lnSpc>
              <a:buNone/>
            </a:pPr>
            <a:r>
              <a:rPr lang="en-US" sz="2000" dirty="0"/>
              <a:t>In </a:t>
            </a:r>
            <a:r>
              <a:rPr lang="en-US" sz="2000" dirty="0" smtClean="0"/>
              <a:t>early 2019, BHA’s Office of Consumer Affairs facilitate 5 regional Listening Sessions </a:t>
            </a:r>
            <a:r>
              <a:rPr lang="en-US" sz="2000" dirty="0"/>
              <a:t>with our peers from across the State. From these sessions, </a:t>
            </a:r>
            <a:r>
              <a:rPr lang="en-US" sz="2000" dirty="0" smtClean="0"/>
              <a:t>we were able to identify </a:t>
            </a:r>
            <a:r>
              <a:rPr lang="en-US" sz="2000" dirty="0"/>
              <a:t>the following </a:t>
            </a:r>
            <a:r>
              <a:rPr lang="en-US" sz="2000" dirty="0" smtClean="0"/>
              <a:t>issues which are hindering the growth of the CPRS workforce.</a:t>
            </a:r>
            <a:endParaRPr lang="en-US" sz="2000" dirty="0"/>
          </a:p>
        </p:txBody>
      </p:sp>
      <p:sp>
        <p:nvSpPr>
          <p:cNvPr id="16" name="Slide Number Placeholder 15">
            <a:extLst>
              <a:ext uri="{FF2B5EF4-FFF2-40B4-BE49-F238E27FC236}">
                <a16:creationId xmlns="" xmlns:a16="http://schemas.microsoft.com/office/drawing/2014/main" id="{C05AB5DB-11E6-0642-BA3D-11DE2A62E20B}"/>
              </a:ext>
            </a:extLst>
          </p:cNvPr>
          <p:cNvSpPr>
            <a:spLocks noGrp="1"/>
          </p:cNvSpPr>
          <p:nvPr>
            <p:ph type="sldNum" sz="quarter" idx="12"/>
          </p:nvPr>
        </p:nvSpPr>
        <p:spPr/>
        <p:txBody>
          <a:bodyPr/>
          <a:lstStyle/>
          <a:p>
            <a:fld id="{EB4BE1A8-99A0-BE4B-B404-CE990ED5FA0C}" type="slidenum">
              <a:rPr lang="en-US" smtClean="0"/>
              <a:pPr/>
              <a:t>6</a:t>
            </a:fld>
            <a:endParaRPr lang="en-US" dirty="0"/>
          </a:p>
        </p:txBody>
      </p:sp>
      <p:sp>
        <p:nvSpPr>
          <p:cNvPr id="24" name="Text Placeholder 23">
            <a:extLst>
              <a:ext uri="{FF2B5EF4-FFF2-40B4-BE49-F238E27FC236}">
                <a16:creationId xmlns="" xmlns:a16="http://schemas.microsoft.com/office/drawing/2014/main" id="{C8541A88-A89D-0A48-9E7C-9F97B12DBA96}"/>
              </a:ext>
            </a:extLst>
          </p:cNvPr>
          <p:cNvSpPr>
            <a:spLocks noGrp="1"/>
          </p:cNvSpPr>
          <p:nvPr>
            <p:ph type="body" sz="quarter" idx="13"/>
          </p:nvPr>
        </p:nvSpPr>
        <p:spPr/>
        <p:txBody>
          <a:bodyPr/>
          <a:lstStyle/>
          <a:p>
            <a:r>
              <a:rPr lang="en-US" dirty="0"/>
              <a:t>Office of Consumer Affairs</a:t>
            </a:r>
          </a:p>
        </p:txBody>
      </p:sp>
      <p:cxnSp>
        <p:nvCxnSpPr>
          <p:cNvPr id="7" name="Shape 99">
            <a:extLst>
              <a:ext uri="{FF2B5EF4-FFF2-40B4-BE49-F238E27FC236}">
                <a16:creationId xmlns="" xmlns:a16="http://schemas.microsoft.com/office/drawing/2014/main" id="{3FB52765-0798-2743-934D-57DAC3CD6A64}"/>
              </a:ext>
            </a:extLst>
          </p:cNvPr>
          <p:cNvCxnSpPr>
            <a:cxnSpLocks/>
          </p:cNvCxnSpPr>
          <p:nvPr/>
        </p:nvCxnSpPr>
        <p:spPr>
          <a:xfrm>
            <a:off x="5416062" y="1041990"/>
            <a:ext cx="3727938" cy="0"/>
          </a:xfrm>
          <a:prstGeom prst="straightConnector1">
            <a:avLst/>
          </a:prstGeom>
          <a:noFill/>
          <a:ln w="28575" cap="flat" cmpd="sng">
            <a:solidFill>
              <a:srgbClr val="980000"/>
            </a:solidFill>
            <a:prstDash val="solid"/>
            <a:round/>
            <a:headEnd type="none" w="lg" len="lg"/>
            <a:tailEnd type="none" w="lg" len="lg"/>
          </a:ln>
        </p:spPr>
      </p:cxnSp>
      <p:sp>
        <p:nvSpPr>
          <p:cNvPr id="8" name="Content Placeholder 22">
            <a:extLst>
              <a:ext uri="{FF2B5EF4-FFF2-40B4-BE49-F238E27FC236}">
                <a16:creationId xmlns="" xmlns:a16="http://schemas.microsoft.com/office/drawing/2014/main" id="{7278FD4F-1C2B-2942-8D0C-53768DC840CC}"/>
              </a:ext>
            </a:extLst>
          </p:cNvPr>
          <p:cNvSpPr txBox="1">
            <a:spLocks/>
          </p:cNvSpPr>
          <p:nvPr/>
        </p:nvSpPr>
        <p:spPr>
          <a:xfrm>
            <a:off x="5342289" y="4184914"/>
            <a:ext cx="6346121" cy="3390163"/>
          </a:xfrm>
          <a:prstGeom prst="rect">
            <a:avLst/>
          </a:prstGeom>
        </p:spPr>
        <p:txBody>
          <a:bodyPr vert="horz" lIns="91440" tIns="45720" rIns="91440" bIns="45720" numCol="2"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endParaRPr lang="en-US" sz="1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2621" y="3628502"/>
            <a:ext cx="3131345" cy="228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37554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 xmlns:a16="http://schemas.microsoft.com/office/drawing/2014/main" id="{00C76995-BCF3-B747-B39C-A4384005EDE2}"/>
              </a:ext>
            </a:extLst>
          </p:cNvPr>
          <p:cNvSpPr>
            <a:spLocks noGrp="1"/>
          </p:cNvSpPr>
          <p:nvPr>
            <p:ph type="title"/>
          </p:nvPr>
        </p:nvSpPr>
        <p:spPr/>
        <p:txBody>
          <a:bodyPr/>
          <a:lstStyle/>
          <a:p>
            <a:r>
              <a:rPr lang="en-US" dirty="0"/>
              <a:t>Making Progress</a:t>
            </a:r>
          </a:p>
        </p:txBody>
      </p:sp>
      <p:sp>
        <p:nvSpPr>
          <p:cNvPr id="16" name="Slide Number Placeholder 15">
            <a:extLst>
              <a:ext uri="{FF2B5EF4-FFF2-40B4-BE49-F238E27FC236}">
                <a16:creationId xmlns="" xmlns:a16="http://schemas.microsoft.com/office/drawing/2014/main" id="{C05AB5DB-11E6-0642-BA3D-11DE2A62E20B}"/>
              </a:ext>
            </a:extLst>
          </p:cNvPr>
          <p:cNvSpPr>
            <a:spLocks noGrp="1"/>
          </p:cNvSpPr>
          <p:nvPr>
            <p:ph type="sldNum" sz="quarter" idx="12"/>
          </p:nvPr>
        </p:nvSpPr>
        <p:spPr/>
        <p:txBody>
          <a:bodyPr/>
          <a:lstStyle/>
          <a:p>
            <a:fld id="{EB4BE1A8-99A0-BE4B-B404-CE990ED5FA0C}" type="slidenum">
              <a:rPr lang="en-US" smtClean="0"/>
              <a:pPr/>
              <a:t>7</a:t>
            </a:fld>
            <a:endParaRPr lang="en-US" dirty="0"/>
          </a:p>
        </p:txBody>
      </p:sp>
      <p:sp>
        <p:nvSpPr>
          <p:cNvPr id="24" name="Text Placeholder 23">
            <a:extLst>
              <a:ext uri="{FF2B5EF4-FFF2-40B4-BE49-F238E27FC236}">
                <a16:creationId xmlns="" xmlns:a16="http://schemas.microsoft.com/office/drawing/2014/main" id="{C8541A88-A89D-0A48-9E7C-9F97B12DBA96}"/>
              </a:ext>
            </a:extLst>
          </p:cNvPr>
          <p:cNvSpPr>
            <a:spLocks noGrp="1"/>
          </p:cNvSpPr>
          <p:nvPr>
            <p:ph type="body" sz="quarter" idx="13"/>
          </p:nvPr>
        </p:nvSpPr>
        <p:spPr/>
        <p:txBody>
          <a:bodyPr/>
          <a:lstStyle/>
          <a:p>
            <a:r>
              <a:rPr lang="en-US" dirty="0"/>
              <a:t>Office of Consumer Affairs</a:t>
            </a:r>
          </a:p>
        </p:txBody>
      </p:sp>
      <p:cxnSp>
        <p:nvCxnSpPr>
          <p:cNvPr id="7" name="Shape 99">
            <a:extLst>
              <a:ext uri="{FF2B5EF4-FFF2-40B4-BE49-F238E27FC236}">
                <a16:creationId xmlns="" xmlns:a16="http://schemas.microsoft.com/office/drawing/2014/main" id="{3FB52765-0798-2743-934D-57DAC3CD6A64}"/>
              </a:ext>
            </a:extLst>
          </p:cNvPr>
          <p:cNvCxnSpPr>
            <a:cxnSpLocks/>
          </p:cNvCxnSpPr>
          <p:nvPr/>
        </p:nvCxnSpPr>
        <p:spPr>
          <a:xfrm>
            <a:off x="5416062" y="1041990"/>
            <a:ext cx="3727938" cy="0"/>
          </a:xfrm>
          <a:prstGeom prst="straightConnector1">
            <a:avLst/>
          </a:prstGeom>
          <a:noFill/>
          <a:ln w="28575" cap="flat" cmpd="sng">
            <a:solidFill>
              <a:srgbClr val="980000"/>
            </a:solidFill>
            <a:prstDash val="solid"/>
            <a:round/>
            <a:headEnd type="none" w="lg" len="lg"/>
            <a:tailEnd type="none" w="lg" len="lg"/>
          </a:ln>
        </p:spPr>
      </p:cxnSp>
      <p:sp>
        <p:nvSpPr>
          <p:cNvPr id="8" name="Content Placeholder 22">
            <a:extLst>
              <a:ext uri="{FF2B5EF4-FFF2-40B4-BE49-F238E27FC236}">
                <a16:creationId xmlns="" xmlns:a16="http://schemas.microsoft.com/office/drawing/2014/main" id="{7278FD4F-1C2B-2942-8D0C-53768DC840CC}"/>
              </a:ext>
            </a:extLst>
          </p:cNvPr>
          <p:cNvSpPr txBox="1">
            <a:spLocks/>
          </p:cNvSpPr>
          <p:nvPr/>
        </p:nvSpPr>
        <p:spPr>
          <a:xfrm>
            <a:off x="5342289" y="4184914"/>
            <a:ext cx="6346121" cy="3390163"/>
          </a:xfrm>
          <a:prstGeom prst="rect">
            <a:avLst/>
          </a:prstGeom>
        </p:spPr>
        <p:txBody>
          <a:bodyPr vert="horz" lIns="91440" tIns="45720" rIns="91440" bIns="45720" numCol="2"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endParaRPr lang="en-US" sz="1800" dirty="0"/>
          </a:p>
        </p:txBody>
      </p:sp>
      <p:sp>
        <p:nvSpPr>
          <p:cNvPr id="9" name="TextBox 8">
            <a:extLst>
              <a:ext uri="{FF2B5EF4-FFF2-40B4-BE49-F238E27FC236}">
                <a16:creationId xmlns="" xmlns:a16="http://schemas.microsoft.com/office/drawing/2014/main" id="{3153DAFD-7955-4E4C-B732-31C17F02D04B}"/>
              </a:ext>
            </a:extLst>
          </p:cNvPr>
          <p:cNvSpPr txBox="1"/>
          <p:nvPr/>
        </p:nvSpPr>
        <p:spPr>
          <a:xfrm>
            <a:off x="756458" y="1633982"/>
            <a:ext cx="7306887" cy="4745915"/>
          </a:xfrm>
          <a:prstGeom prst="rect">
            <a:avLst/>
          </a:prstGeom>
          <a:noFill/>
        </p:spPr>
        <p:txBody>
          <a:bodyPr wrap="square" rtlCol="0">
            <a:spAutoFit/>
          </a:bodyPr>
          <a:lstStyle/>
          <a:p>
            <a:pPr marL="976312" indent="-457200">
              <a:lnSpc>
                <a:spcPct val="120000"/>
              </a:lnSpc>
              <a:buFont typeface="+mj-lt"/>
              <a:buAutoNum type="arabicPeriod"/>
            </a:pPr>
            <a:r>
              <a:rPr lang="en-US" dirty="0" smtClean="0">
                <a:latin typeface="Times New Roman" panose="02020603050405020304" pitchFamily="18" charset="0"/>
                <a:cs typeface="Times New Roman" panose="02020603050405020304" pitchFamily="18" charset="0"/>
              </a:rPr>
              <a:t>Perceived stigma within the behavioral health system </a:t>
            </a:r>
          </a:p>
          <a:p>
            <a:pPr marL="1433512" lvl="1" indent="-457200">
              <a:lnSpc>
                <a:spcPct val="120000"/>
              </a:lnSpc>
              <a:buFont typeface="+mj-lt"/>
              <a:buAutoNum type="arabicPeriod"/>
            </a:pPr>
            <a:r>
              <a:rPr lang="en-US" sz="1400" i="1" dirty="0" smtClean="0">
                <a:solidFill>
                  <a:srgbClr val="FF0000"/>
                </a:solidFill>
                <a:latin typeface="Times New Roman" panose="02020603050405020304" pitchFamily="18" charset="0"/>
                <a:cs typeface="Times New Roman" panose="02020603050405020304" pitchFamily="18" charset="0"/>
              </a:rPr>
              <a:t>Internalized throughout the peer workforce (MH/SUD &amp; Abstinence/MSR/HR)</a:t>
            </a:r>
          </a:p>
          <a:p>
            <a:pPr marL="1433512" lvl="1" indent="-457200">
              <a:lnSpc>
                <a:spcPct val="120000"/>
              </a:lnSpc>
              <a:buFont typeface="+mj-lt"/>
              <a:buAutoNum type="arabicPeriod"/>
            </a:pPr>
            <a:r>
              <a:rPr lang="en-US" sz="1400" i="1" dirty="0" smtClean="0">
                <a:solidFill>
                  <a:srgbClr val="FF0000"/>
                </a:solidFill>
                <a:latin typeface="Times New Roman" panose="02020603050405020304" pitchFamily="18" charset="0"/>
                <a:cs typeface="Times New Roman" panose="02020603050405020304" pitchFamily="18" charset="0"/>
              </a:rPr>
              <a:t>External stigma from providers and organizations</a:t>
            </a:r>
          </a:p>
          <a:p>
            <a:pPr marL="976312" indent="-457200">
              <a:lnSpc>
                <a:spcPct val="120000"/>
              </a:lnSpc>
              <a:buFont typeface="+mj-lt"/>
              <a:buAutoNum type="arabicPeriod"/>
            </a:pPr>
            <a:r>
              <a:rPr lang="en-US" dirty="0" smtClean="0">
                <a:latin typeface="Times New Roman" panose="02020603050405020304" pitchFamily="18" charset="0"/>
                <a:cs typeface="Times New Roman" panose="02020603050405020304" pitchFamily="18" charset="0"/>
              </a:rPr>
              <a:t>Registered Peer Supervisors Role</a:t>
            </a:r>
            <a:r>
              <a:rPr lang="en-US" sz="1200" dirty="0" smtClean="0">
                <a:latin typeface="Times New Roman" panose="02020603050405020304" pitchFamily="18" charset="0"/>
                <a:cs typeface="Times New Roman" panose="02020603050405020304" pitchFamily="18" charset="0"/>
              </a:rPr>
              <a:t>  </a:t>
            </a:r>
          </a:p>
          <a:p>
            <a:pPr marL="976312" indent="-457200">
              <a:lnSpc>
                <a:spcPct val="120000"/>
              </a:lnSpc>
              <a:buFont typeface="+mj-lt"/>
              <a:buAutoNum type="arabicPeriod"/>
            </a:pPr>
            <a:r>
              <a:rPr lang="en-US" dirty="0" smtClean="0">
                <a:latin typeface="Times New Roman" panose="02020603050405020304" pitchFamily="18" charset="0"/>
                <a:cs typeface="Times New Roman" panose="02020603050405020304" pitchFamily="18" charset="0"/>
              </a:rPr>
              <a:t>State Job Classification</a:t>
            </a:r>
          </a:p>
          <a:p>
            <a:pPr marL="976312" indent="-457200">
              <a:lnSpc>
                <a:spcPct val="120000"/>
              </a:lnSpc>
              <a:buFont typeface="+mj-lt"/>
              <a:buAutoNum type="arabicPeriod"/>
            </a:pPr>
            <a:r>
              <a:rPr lang="en-US" dirty="0" smtClean="0">
                <a:latin typeface="Times New Roman" panose="02020603050405020304" pitchFamily="18" charset="0"/>
                <a:cs typeface="Times New Roman" panose="02020603050405020304" pitchFamily="18" charset="0"/>
              </a:rPr>
              <a:t>Specific Peer HR Concerns</a:t>
            </a:r>
          </a:p>
          <a:p>
            <a:pPr marL="1433512" lvl="1" indent="-457200">
              <a:lnSpc>
                <a:spcPct val="120000"/>
              </a:lnSpc>
              <a:buFont typeface="+mj-lt"/>
              <a:buAutoNum type="arabicPeriod"/>
            </a:pPr>
            <a:r>
              <a:rPr lang="en-US" sz="1400" i="1" dirty="0" smtClean="0">
                <a:solidFill>
                  <a:srgbClr val="FF0000"/>
                </a:solidFill>
                <a:latin typeface="Times New Roman" panose="02020603050405020304" pitchFamily="18" charset="0"/>
                <a:cs typeface="Times New Roman" panose="02020603050405020304" pitchFamily="18" charset="0"/>
              </a:rPr>
              <a:t>Peer Burnout/Self Care</a:t>
            </a:r>
          </a:p>
          <a:p>
            <a:pPr marL="1433512" lvl="1" indent="-457200">
              <a:lnSpc>
                <a:spcPct val="120000"/>
              </a:lnSpc>
              <a:buFont typeface="+mj-lt"/>
              <a:buAutoNum type="arabicPeriod"/>
            </a:pPr>
            <a:r>
              <a:rPr lang="en-US" sz="1400" i="1" dirty="0" smtClean="0">
                <a:solidFill>
                  <a:srgbClr val="FF0000"/>
                </a:solidFill>
                <a:latin typeface="Times New Roman" panose="02020603050405020304" pitchFamily="18" charset="0"/>
                <a:cs typeface="Times New Roman" panose="02020603050405020304" pitchFamily="18" charset="0"/>
              </a:rPr>
              <a:t>Salary Levels</a:t>
            </a:r>
          </a:p>
          <a:p>
            <a:pPr marL="1433512" lvl="1" indent="-457200">
              <a:lnSpc>
                <a:spcPct val="120000"/>
              </a:lnSpc>
              <a:buFont typeface="+mj-lt"/>
              <a:buAutoNum type="arabicPeriod"/>
            </a:pPr>
            <a:r>
              <a:rPr lang="en-US" sz="1400" i="1" dirty="0" smtClean="0">
                <a:solidFill>
                  <a:srgbClr val="FF0000"/>
                </a:solidFill>
                <a:latin typeface="Times New Roman" panose="02020603050405020304" pitchFamily="18" charset="0"/>
                <a:cs typeface="Times New Roman" panose="02020603050405020304" pitchFamily="18" charset="0"/>
              </a:rPr>
              <a:t>Performing Functions Out of Role </a:t>
            </a:r>
          </a:p>
          <a:p>
            <a:pPr marL="976312" indent="-457200">
              <a:lnSpc>
                <a:spcPct val="120000"/>
              </a:lnSpc>
              <a:buFont typeface="+mj-lt"/>
              <a:buAutoNum type="arabicPeriod"/>
            </a:pPr>
            <a:r>
              <a:rPr lang="en-US" dirty="0" smtClean="0">
                <a:latin typeface="Times New Roman" panose="02020603050405020304" pitchFamily="18" charset="0"/>
                <a:cs typeface="Times New Roman" panose="02020603050405020304" pitchFamily="18" charset="0"/>
              </a:rPr>
              <a:t>Lack of Operating Standards</a:t>
            </a:r>
          </a:p>
          <a:p>
            <a:pPr marL="1433512" lvl="1" indent="-457200">
              <a:lnSpc>
                <a:spcPct val="120000"/>
              </a:lnSpc>
              <a:buFont typeface="+mj-lt"/>
              <a:buAutoNum type="arabicPeriod"/>
            </a:pPr>
            <a:r>
              <a:rPr lang="en-US" sz="1400" i="1" dirty="0" smtClean="0">
                <a:solidFill>
                  <a:srgbClr val="FF0000"/>
                </a:solidFill>
                <a:latin typeface="Times New Roman" panose="02020603050405020304" pitchFamily="18" charset="0"/>
                <a:cs typeface="Times New Roman" panose="02020603050405020304" pitchFamily="18" charset="0"/>
              </a:rPr>
              <a:t>RCC / WRC</a:t>
            </a:r>
          </a:p>
          <a:p>
            <a:pPr marL="1433512" lvl="1" indent="-457200">
              <a:lnSpc>
                <a:spcPct val="120000"/>
              </a:lnSpc>
              <a:buFont typeface="+mj-lt"/>
              <a:buAutoNum type="arabicPeriod"/>
            </a:pPr>
            <a:r>
              <a:rPr lang="en-US" sz="1400" i="1" dirty="0" smtClean="0">
                <a:solidFill>
                  <a:srgbClr val="FF0000"/>
                </a:solidFill>
                <a:latin typeface="Times New Roman" panose="02020603050405020304" pitchFamily="18" charset="0"/>
                <a:cs typeface="Times New Roman" panose="02020603050405020304" pitchFamily="18" charset="0"/>
              </a:rPr>
              <a:t>PRS</a:t>
            </a:r>
          </a:p>
          <a:p>
            <a:pPr marL="976312" indent="-457200">
              <a:lnSpc>
                <a:spcPct val="120000"/>
              </a:lnSpc>
              <a:buFont typeface="+mj-lt"/>
              <a:buAutoNum type="arabicPeriod"/>
            </a:pPr>
            <a:r>
              <a:rPr lang="en-US" dirty="0" smtClean="0">
                <a:latin typeface="Times New Roman" panose="02020603050405020304" pitchFamily="18" charset="0"/>
                <a:cs typeface="Times New Roman" panose="02020603050405020304" pitchFamily="18" charset="0"/>
              </a:rPr>
              <a:t>Training Expansion</a:t>
            </a:r>
          </a:p>
          <a:p>
            <a:pPr marL="1433512" lvl="1" indent="-457200">
              <a:lnSpc>
                <a:spcPct val="120000"/>
              </a:lnSpc>
              <a:buFont typeface="+mj-lt"/>
              <a:buAutoNum type="arabicPeriod"/>
            </a:pPr>
            <a:r>
              <a:rPr lang="en-US" sz="1400" i="1" dirty="0" smtClean="0">
                <a:solidFill>
                  <a:srgbClr val="FF0000"/>
                </a:solidFill>
                <a:latin typeface="Times New Roman" panose="02020603050405020304" pitchFamily="18" charset="0"/>
                <a:cs typeface="Times New Roman" panose="02020603050405020304" pitchFamily="18" charset="0"/>
              </a:rPr>
              <a:t>Topics/Content</a:t>
            </a:r>
          </a:p>
          <a:p>
            <a:pPr marL="1433512" lvl="1" indent="-457200">
              <a:lnSpc>
                <a:spcPct val="120000"/>
              </a:lnSpc>
              <a:buFont typeface="+mj-lt"/>
              <a:buAutoNum type="arabicPeriod"/>
            </a:pPr>
            <a:r>
              <a:rPr lang="en-US" sz="1400" i="1" dirty="0" smtClean="0">
                <a:solidFill>
                  <a:srgbClr val="FF0000"/>
                </a:solidFill>
                <a:latin typeface="Times New Roman" panose="02020603050405020304" pitchFamily="18" charset="0"/>
                <a:cs typeface="Times New Roman" panose="02020603050405020304" pitchFamily="18" charset="0"/>
              </a:rPr>
              <a:t>Geographical Availability </a:t>
            </a:r>
          </a:p>
          <a:p>
            <a:pPr marL="976312" indent="-457200">
              <a:lnSpc>
                <a:spcPct val="120000"/>
              </a:lnSpc>
              <a:buFont typeface="+mj-lt"/>
              <a:buAutoNum type="arabicPeriod"/>
            </a:pPr>
            <a:r>
              <a:rPr lang="en-US" dirty="0" smtClean="0">
                <a:latin typeface="Times New Roman" panose="02020603050405020304" pitchFamily="18" charset="0"/>
                <a:cs typeface="Times New Roman" panose="02020603050405020304" pitchFamily="18" charset="0"/>
              </a:rPr>
              <a:t>Funding</a:t>
            </a:r>
          </a:p>
        </p:txBody>
      </p:sp>
    </p:spTree>
    <p:extLst>
      <p:ext uri="{BB962C8B-B14F-4D97-AF65-F5344CB8AC3E}">
        <p14:creationId xmlns:p14="http://schemas.microsoft.com/office/powerpoint/2010/main" val="25461297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xmlns="" id="{00C76995-BCF3-B747-B39C-A4384005EDE2}"/>
              </a:ext>
            </a:extLst>
          </p:cNvPr>
          <p:cNvSpPr>
            <a:spLocks noGrp="1"/>
          </p:cNvSpPr>
          <p:nvPr>
            <p:ph type="title"/>
          </p:nvPr>
        </p:nvSpPr>
        <p:spPr/>
        <p:txBody>
          <a:bodyPr/>
          <a:lstStyle/>
          <a:p>
            <a:r>
              <a:rPr lang="en-US" dirty="0" smtClean="0"/>
              <a:t>SBIRT</a:t>
            </a:r>
            <a:endParaRPr lang="en-US" dirty="0"/>
          </a:p>
        </p:txBody>
      </p:sp>
      <p:sp>
        <p:nvSpPr>
          <p:cNvPr id="16" name="Slide Number Placeholder 15">
            <a:extLst>
              <a:ext uri="{FF2B5EF4-FFF2-40B4-BE49-F238E27FC236}">
                <a16:creationId xmlns:a16="http://schemas.microsoft.com/office/drawing/2014/main" xmlns="" id="{C05AB5DB-11E6-0642-BA3D-11DE2A62E20B}"/>
              </a:ext>
            </a:extLst>
          </p:cNvPr>
          <p:cNvSpPr>
            <a:spLocks noGrp="1"/>
          </p:cNvSpPr>
          <p:nvPr>
            <p:ph type="sldNum" sz="quarter" idx="12"/>
          </p:nvPr>
        </p:nvSpPr>
        <p:spPr/>
        <p:txBody>
          <a:bodyPr/>
          <a:lstStyle/>
          <a:p>
            <a:fld id="{EB4BE1A8-99A0-BE4B-B404-CE990ED5FA0C}" type="slidenum">
              <a:rPr lang="en-US" smtClean="0">
                <a:solidFill>
                  <a:prstClr val="black">
                    <a:tint val="75000"/>
                  </a:prstClr>
                </a:solidFill>
              </a:rPr>
              <a:pPr/>
              <a:t>8</a:t>
            </a:fld>
            <a:endParaRPr lang="en-US" dirty="0">
              <a:solidFill>
                <a:prstClr val="black">
                  <a:tint val="75000"/>
                </a:prstClr>
              </a:solidFill>
            </a:endParaRPr>
          </a:p>
        </p:txBody>
      </p:sp>
      <p:sp>
        <p:nvSpPr>
          <p:cNvPr id="24" name="Text Placeholder 23">
            <a:extLst>
              <a:ext uri="{FF2B5EF4-FFF2-40B4-BE49-F238E27FC236}">
                <a16:creationId xmlns:a16="http://schemas.microsoft.com/office/drawing/2014/main" xmlns="" id="{C8541A88-A89D-0A48-9E7C-9F97B12DBA96}"/>
              </a:ext>
            </a:extLst>
          </p:cNvPr>
          <p:cNvSpPr>
            <a:spLocks noGrp="1"/>
          </p:cNvSpPr>
          <p:nvPr>
            <p:ph type="body" sz="quarter" idx="13"/>
          </p:nvPr>
        </p:nvSpPr>
        <p:spPr/>
        <p:txBody>
          <a:bodyPr>
            <a:normAutofit/>
          </a:bodyPr>
          <a:lstStyle/>
          <a:p>
            <a:r>
              <a:rPr lang="en-US" dirty="0" smtClean="0"/>
              <a:t>Maryland Peer Initiatives </a:t>
            </a:r>
            <a:endParaRPr lang="en-US" dirty="0"/>
          </a:p>
        </p:txBody>
      </p:sp>
      <p:cxnSp>
        <p:nvCxnSpPr>
          <p:cNvPr id="7" name="Shape 99">
            <a:extLst>
              <a:ext uri="{FF2B5EF4-FFF2-40B4-BE49-F238E27FC236}">
                <a16:creationId xmlns:a16="http://schemas.microsoft.com/office/drawing/2014/main" xmlns="" id="{3FB52765-0798-2743-934D-57DAC3CD6A64}"/>
              </a:ext>
            </a:extLst>
          </p:cNvPr>
          <p:cNvCxnSpPr>
            <a:cxnSpLocks/>
          </p:cNvCxnSpPr>
          <p:nvPr/>
        </p:nvCxnSpPr>
        <p:spPr>
          <a:xfrm>
            <a:off x="3291840" y="1041991"/>
            <a:ext cx="5852160" cy="0"/>
          </a:xfrm>
          <a:prstGeom prst="straightConnector1">
            <a:avLst/>
          </a:prstGeom>
          <a:noFill/>
          <a:ln w="28575" cap="flat" cmpd="sng">
            <a:solidFill>
              <a:srgbClr val="980000"/>
            </a:solidFill>
            <a:prstDash val="solid"/>
            <a:round/>
            <a:headEnd type="none" w="lg" len="lg"/>
            <a:tailEnd type="none" w="lg" len="lg"/>
          </a:ln>
        </p:spPr>
      </p:cxnSp>
      <p:sp>
        <p:nvSpPr>
          <p:cNvPr id="9" name="Rectangle 1"/>
          <p:cNvSpPr>
            <a:spLocks noChangeArrowheads="1"/>
          </p:cNvSpPr>
          <p:nvPr/>
        </p:nvSpPr>
        <p:spPr bwMode="auto">
          <a:xfrm>
            <a:off x="4083120" y="1549218"/>
            <a:ext cx="5086645" cy="307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200" b="1" dirty="0" smtClean="0">
                <a:latin typeface="Times New Roman" panose="02020603050405020304" pitchFamily="18" charset="0"/>
                <a:cs typeface="Times New Roman" panose="02020603050405020304" pitchFamily="18" charset="0"/>
              </a:rPr>
              <a:t>SBIRT Hospital ED Data</a:t>
            </a:r>
          </a:p>
          <a:p>
            <a:r>
              <a:rPr lang="en-US" b="1" i="1" dirty="0">
                <a:latin typeface="Times New Roman" panose="02020603050405020304" pitchFamily="18" charset="0"/>
                <a:cs typeface="Times New Roman" panose="02020603050405020304" pitchFamily="18" charset="0"/>
              </a:rPr>
              <a:t>(</a:t>
            </a:r>
            <a:r>
              <a:rPr lang="en-US" b="1" i="1" dirty="0" smtClean="0">
                <a:latin typeface="Times New Roman" panose="02020603050405020304" pitchFamily="18" charset="0"/>
                <a:cs typeface="Times New Roman" panose="02020603050405020304" pitchFamily="18" charset="0"/>
              </a:rPr>
              <a:t>07/01/14 – 03/31/19): </a:t>
            </a:r>
          </a:p>
          <a:p>
            <a:endParaRPr lang="en-US" sz="2200" dirty="0">
              <a:latin typeface="Times New Roman" panose="02020603050405020304" pitchFamily="18" charset="0"/>
              <a:cs typeface="Times New Roman" panose="02020603050405020304" pitchFamily="18" charset="0"/>
            </a:endParaRPr>
          </a:p>
          <a:p>
            <a:r>
              <a:rPr lang="en-US" sz="2200" u="sng" dirty="0">
                <a:latin typeface="Times New Roman" panose="02020603050405020304" pitchFamily="18" charset="0"/>
                <a:cs typeface="Times New Roman" panose="02020603050405020304" pitchFamily="18" charset="0"/>
              </a:rPr>
              <a:t>SBIRT Hospital Data </a:t>
            </a:r>
            <a:r>
              <a:rPr lang="en-US" sz="2200" u="sng" dirty="0" smtClean="0">
                <a:latin typeface="Times New Roman" panose="02020603050405020304" pitchFamily="18" charset="0"/>
                <a:cs typeface="Times New Roman" panose="02020603050405020304" pitchFamily="18" charset="0"/>
              </a:rPr>
              <a:t> </a:t>
            </a:r>
            <a:endParaRPr lang="en-US" sz="2200" u="sng" dirty="0">
              <a:latin typeface="Times New Roman" panose="02020603050405020304" pitchFamily="18" charset="0"/>
              <a:cs typeface="Times New Roman" panose="02020603050405020304" pitchFamily="18" charset="0"/>
            </a:endParaRPr>
          </a:p>
          <a:p>
            <a:pPr lvl="1" fontAlgn="base"/>
            <a:r>
              <a:rPr lang="en-US" sz="2200" dirty="0">
                <a:latin typeface="Times New Roman" panose="02020603050405020304" pitchFamily="18" charset="0"/>
                <a:cs typeface="Times New Roman" panose="02020603050405020304" pitchFamily="18" charset="0"/>
              </a:rPr>
              <a:t>SBIRT Screenings </a:t>
            </a:r>
            <a:r>
              <a:rPr lang="en-US" sz="2200" dirty="0" smtClean="0">
                <a:latin typeface="Times New Roman" panose="02020603050405020304" pitchFamily="18" charset="0"/>
                <a:cs typeface="Times New Roman" panose="02020603050405020304" pitchFamily="18" charset="0"/>
              </a:rPr>
              <a:t>– 1,294,202</a:t>
            </a:r>
            <a:endParaRPr lang="en-US" sz="2200" dirty="0">
              <a:latin typeface="Times New Roman" panose="02020603050405020304" pitchFamily="18" charset="0"/>
              <a:cs typeface="Times New Roman" panose="02020603050405020304" pitchFamily="18" charset="0"/>
            </a:endParaRPr>
          </a:p>
          <a:p>
            <a:pPr lvl="1" fontAlgn="base"/>
            <a:r>
              <a:rPr lang="en-US" sz="2200" dirty="0">
                <a:latin typeface="Times New Roman" panose="02020603050405020304" pitchFamily="18" charset="0"/>
                <a:cs typeface="Times New Roman" panose="02020603050405020304" pitchFamily="18" charset="0"/>
              </a:rPr>
              <a:t>Positive Screens </a:t>
            </a:r>
            <a:r>
              <a:rPr lang="en-US" sz="2200" dirty="0" smtClean="0">
                <a:latin typeface="Times New Roman" panose="02020603050405020304" pitchFamily="18" charset="0"/>
                <a:cs typeface="Times New Roman" panose="02020603050405020304" pitchFamily="18" charset="0"/>
              </a:rPr>
              <a:t>– 218,755 </a:t>
            </a:r>
            <a:r>
              <a:rPr lang="en-US" sz="2200" dirty="0">
                <a:latin typeface="Times New Roman" panose="02020603050405020304" pitchFamily="18" charset="0"/>
                <a:cs typeface="Times New Roman" panose="02020603050405020304" pitchFamily="18" charset="0"/>
              </a:rPr>
              <a:t>(</a:t>
            </a:r>
            <a:r>
              <a:rPr lang="en-US" sz="2200" b="1" dirty="0">
                <a:latin typeface="Times New Roman" panose="02020603050405020304" pitchFamily="18" charset="0"/>
                <a:cs typeface="Times New Roman" panose="02020603050405020304" pitchFamily="18" charset="0"/>
              </a:rPr>
              <a:t>17%</a:t>
            </a:r>
            <a:r>
              <a:rPr lang="en-US" sz="2200" dirty="0">
                <a:latin typeface="Times New Roman" panose="02020603050405020304" pitchFamily="18" charset="0"/>
                <a:cs typeface="Times New Roman" panose="02020603050405020304" pitchFamily="18" charset="0"/>
              </a:rPr>
              <a:t>)</a:t>
            </a:r>
          </a:p>
          <a:p>
            <a:pPr lvl="1" fontAlgn="base"/>
            <a:r>
              <a:rPr lang="en-US" sz="2200" dirty="0">
                <a:latin typeface="Times New Roman" panose="02020603050405020304" pitchFamily="18" charset="0"/>
                <a:cs typeface="Times New Roman" panose="02020603050405020304" pitchFamily="18" charset="0"/>
              </a:rPr>
              <a:t>Brief Interventions </a:t>
            </a:r>
            <a:r>
              <a:rPr lang="en-US" sz="2200" dirty="0" smtClean="0">
                <a:latin typeface="Times New Roman" panose="02020603050405020304" pitchFamily="18" charset="0"/>
                <a:cs typeface="Times New Roman" panose="02020603050405020304" pitchFamily="18" charset="0"/>
              </a:rPr>
              <a:t>– 95,352 </a:t>
            </a:r>
            <a:r>
              <a:rPr lang="en-US" sz="2200" b="1" dirty="0" smtClean="0">
                <a:latin typeface="Times New Roman" panose="02020603050405020304" pitchFamily="18" charset="0"/>
                <a:cs typeface="Times New Roman" panose="02020603050405020304" pitchFamily="18" charset="0"/>
              </a:rPr>
              <a:t>(44%)</a:t>
            </a:r>
            <a:endParaRPr lang="en-US" sz="2200" b="1" dirty="0">
              <a:latin typeface="Times New Roman" panose="02020603050405020304" pitchFamily="18" charset="0"/>
              <a:cs typeface="Times New Roman" panose="02020603050405020304" pitchFamily="18" charset="0"/>
            </a:endParaRPr>
          </a:p>
          <a:p>
            <a:pPr lvl="1" fontAlgn="base"/>
            <a:r>
              <a:rPr lang="en-US" sz="2200" dirty="0">
                <a:latin typeface="Times New Roman" panose="02020603050405020304" pitchFamily="18" charset="0"/>
                <a:cs typeface="Times New Roman" panose="02020603050405020304" pitchFamily="18" charset="0"/>
              </a:rPr>
              <a:t>Referral to Treatment </a:t>
            </a:r>
            <a:r>
              <a:rPr lang="en-US" sz="2200" dirty="0" smtClean="0">
                <a:latin typeface="Times New Roman" panose="02020603050405020304" pitchFamily="18" charset="0"/>
                <a:cs typeface="Times New Roman" panose="02020603050405020304" pitchFamily="18" charset="0"/>
              </a:rPr>
              <a:t>– 18,537 (</a:t>
            </a:r>
            <a:r>
              <a:rPr lang="en-US" sz="2200" b="1" dirty="0" smtClean="0">
                <a:latin typeface="Times New Roman" panose="02020603050405020304" pitchFamily="18" charset="0"/>
                <a:cs typeface="Times New Roman" panose="02020603050405020304" pitchFamily="18" charset="0"/>
              </a:rPr>
              <a:t>19%</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lvl="1" fontAlgn="base"/>
            <a:r>
              <a:rPr lang="en-US" sz="2200" dirty="0">
                <a:latin typeface="Times New Roman" panose="02020603050405020304" pitchFamily="18" charset="0"/>
                <a:cs typeface="Times New Roman" panose="02020603050405020304" pitchFamily="18" charset="0"/>
              </a:rPr>
              <a:t>Linked to </a:t>
            </a:r>
            <a:r>
              <a:rPr lang="en-US" sz="2200" dirty="0" smtClean="0">
                <a:latin typeface="Times New Roman" panose="02020603050405020304" pitchFamily="18" charset="0"/>
                <a:cs typeface="Times New Roman" panose="02020603050405020304" pitchFamily="18" charset="0"/>
              </a:rPr>
              <a:t>Treatment – 7,295 </a:t>
            </a:r>
            <a:r>
              <a:rPr lang="en-US" sz="2200" dirty="0">
                <a:latin typeface="Times New Roman" panose="02020603050405020304" pitchFamily="18" charset="0"/>
                <a:cs typeface="Times New Roman" panose="02020603050405020304" pitchFamily="18" charset="0"/>
              </a:rPr>
              <a:t>(</a:t>
            </a:r>
            <a:r>
              <a:rPr lang="en-US" sz="2200" b="1" dirty="0" smtClean="0">
                <a:latin typeface="Times New Roman" panose="02020603050405020304" pitchFamily="18" charset="0"/>
                <a:cs typeface="Times New Roman" panose="02020603050405020304" pitchFamily="18" charset="0"/>
              </a:rPr>
              <a:t>39%</a:t>
            </a:r>
            <a:r>
              <a:rPr lang="en-US" sz="2200" dirty="0" smtClean="0">
                <a:latin typeface="Times New Roman" panose="02020603050405020304" pitchFamily="18" charset="0"/>
                <a:cs typeface="Times New Roman" panose="02020603050405020304" pitchFamily="18" charset="0"/>
              </a:rPr>
              <a:t>)</a:t>
            </a:r>
          </a:p>
        </p:txBody>
      </p:sp>
      <p:sp>
        <p:nvSpPr>
          <p:cNvPr id="10" name="Rectangle 9"/>
          <p:cNvSpPr/>
          <p:nvPr/>
        </p:nvSpPr>
        <p:spPr>
          <a:xfrm>
            <a:off x="4333761" y="4771390"/>
            <a:ext cx="4572000" cy="1477328"/>
          </a:xfrm>
          <a:prstGeom prst="rect">
            <a:avLst/>
          </a:prstGeom>
        </p:spPr>
        <p:txBody>
          <a:bodyPr>
            <a:spAutoFit/>
          </a:bodyPr>
          <a:lstStyle/>
          <a:p>
            <a:pPr>
              <a:spcBef>
                <a:spcPts val="500"/>
              </a:spcBef>
            </a:pPr>
            <a:r>
              <a:rPr lang="en-US" sz="2400" b="1" dirty="0">
                <a:solidFill>
                  <a:srgbClr val="262626"/>
                </a:solidFill>
                <a:latin typeface="Times New Roman"/>
              </a:rPr>
              <a:t>Overdose Survivor Outreach Program Results </a:t>
            </a:r>
            <a:r>
              <a:rPr lang="en-US" dirty="0">
                <a:solidFill>
                  <a:srgbClr val="222222"/>
                </a:solidFill>
                <a:latin typeface="Times New Roman"/>
              </a:rPr>
              <a:t>(</a:t>
            </a:r>
            <a:r>
              <a:rPr lang="en-US" dirty="0">
                <a:solidFill>
                  <a:srgbClr val="980000"/>
                </a:solidFill>
                <a:latin typeface="Times New Roman"/>
              </a:rPr>
              <a:t>7/1/17 </a:t>
            </a:r>
            <a:r>
              <a:rPr lang="en-US" dirty="0" smtClean="0">
                <a:solidFill>
                  <a:srgbClr val="980000"/>
                </a:solidFill>
                <a:latin typeface="Times New Roman"/>
              </a:rPr>
              <a:t>– 03/31/2019)</a:t>
            </a:r>
            <a:r>
              <a:rPr lang="en-US" dirty="0" smtClean="0">
                <a:solidFill>
                  <a:srgbClr val="222222"/>
                </a:solidFill>
                <a:latin typeface="Times New Roman"/>
              </a:rPr>
              <a:t>: </a:t>
            </a:r>
            <a:endParaRPr lang="en-US" dirty="0"/>
          </a:p>
          <a:p>
            <a:r>
              <a:rPr lang="en-US" dirty="0" smtClean="0">
                <a:solidFill>
                  <a:srgbClr val="980000"/>
                </a:solidFill>
                <a:latin typeface="Times New Roman"/>
              </a:rPr>
              <a:t>547</a:t>
            </a:r>
            <a:r>
              <a:rPr lang="en-US" dirty="0" smtClean="0">
                <a:solidFill>
                  <a:srgbClr val="000000"/>
                </a:solidFill>
                <a:latin typeface="Times New Roman"/>
              </a:rPr>
              <a:t> </a:t>
            </a:r>
            <a:r>
              <a:rPr lang="en-US" dirty="0">
                <a:solidFill>
                  <a:srgbClr val="000000"/>
                </a:solidFill>
                <a:latin typeface="Times New Roman"/>
              </a:rPr>
              <a:t>patients were referred to treatment by peers with a </a:t>
            </a:r>
            <a:r>
              <a:rPr lang="en-US" sz="2400" b="1" u="sng" dirty="0" smtClean="0">
                <a:solidFill>
                  <a:srgbClr val="C00000"/>
                </a:solidFill>
                <a:latin typeface="Times New Roman"/>
              </a:rPr>
              <a:t>68%</a:t>
            </a:r>
            <a:r>
              <a:rPr lang="en-US" sz="2400" dirty="0" smtClean="0">
                <a:solidFill>
                  <a:srgbClr val="C00000"/>
                </a:solidFill>
                <a:latin typeface="Times New Roman"/>
              </a:rPr>
              <a:t> </a:t>
            </a:r>
            <a:r>
              <a:rPr lang="en-US" dirty="0" smtClean="0">
                <a:solidFill>
                  <a:srgbClr val="000000"/>
                </a:solidFill>
                <a:latin typeface="Times New Roman"/>
              </a:rPr>
              <a:t>rate </a:t>
            </a:r>
            <a:r>
              <a:rPr lang="en-US" dirty="0">
                <a:solidFill>
                  <a:srgbClr val="000000"/>
                </a:solidFill>
                <a:latin typeface="Times New Roman"/>
              </a:rPr>
              <a:t>of treatment </a:t>
            </a:r>
            <a:r>
              <a:rPr lang="en-US" dirty="0" smtClean="0">
                <a:solidFill>
                  <a:srgbClr val="000000"/>
                </a:solidFill>
                <a:latin typeface="Times New Roman"/>
              </a:rPr>
              <a:t>engagement. </a:t>
            </a:r>
            <a:endParaRPr lang="en-US" dirty="0"/>
          </a:p>
        </p:txBody>
      </p:sp>
      <p:pic>
        <p:nvPicPr>
          <p:cNvPr id="1028" name="Picture 4" descr="Image result for hand in h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876" y="2559602"/>
            <a:ext cx="3840480" cy="21602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116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xmlns="" id="{00C76995-BCF3-B747-B39C-A4384005EDE2}"/>
              </a:ext>
            </a:extLst>
          </p:cNvPr>
          <p:cNvSpPr>
            <a:spLocks noGrp="1"/>
          </p:cNvSpPr>
          <p:nvPr>
            <p:ph type="title"/>
          </p:nvPr>
        </p:nvSpPr>
        <p:spPr/>
        <p:txBody>
          <a:bodyPr/>
          <a:lstStyle/>
          <a:p>
            <a:r>
              <a:rPr lang="en-US" dirty="0" smtClean="0"/>
              <a:t>SBIRT Expansion</a:t>
            </a:r>
            <a:endParaRPr lang="en-US" dirty="0"/>
          </a:p>
        </p:txBody>
      </p:sp>
      <p:sp>
        <p:nvSpPr>
          <p:cNvPr id="16" name="Slide Number Placeholder 15">
            <a:extLst>
              <a:ext uri="{FF2B5EF4-FFF2-40B4-BE49-F238E27FC236}">
                <a16:creationId xmlns:a16="http://schemas.microsoft.com/office/drawing/2014/main" xmlns="" id="{C05AB5DB-11E6-0642-BA3D-11DE2A62E20B}"/>
              </a:ext>
            </a:extLst>
          </p:cNvPr>
          <p:cNvSpPr>
            <a:spLocks noGrp="1"/>
          </p:cNvSpPr>
          <p:nvPr>
            <p:ph type="sldNum" sz="quarter" idx="12"/>
          </p:nvPr>
        </p:nvSpPr>
        <p:spPr/>
        <p:txBody>
          <a:bodyPr/>
          <a:lstStyle/>
          <a:p>
            <a:fld id="{EB4BE1A8-99A0-BE4B-B404-CE990ED5FA0C}" type="slidenum">
              <a:rPr lang="en-US" smtClean="0">
                <a:solidFill>
                  <a:prstClr val="black">
                    <a:tint val="75000"/>
                  </a:prstClr>
                </a:solidFill>
              </a:rPr>
              <a:pPr/>
              <a:t>9</a:t>
            </a:fld>
            <a:endParaRPr lang="en-US" dirty="0">
              <a:solidFill>
                <a:prstClr val="black">
                  <a:tint val="75000"/>
                </a:prstClr>
              </a:solidFill>
            </a:endParaRPr>
          </a:p>
        </p:txBody>
      </p:sp>
      <p:sp>
        <p:nvSpPr>
          <p:cNvPr id="24" name="Text Placeholder 23">
            <a:extLst>
              <a:ext uri="{FF2B5EF4-FFF2-40B4-BE49-F238E27FC236}">
                <a16:creationId xmlns:a16="http://schemas.microsoft.com/office/drawing/2014/main" xmlns="" id="{C8541A88-A89D-0A48-9E7C-9F97B12DBA96}"/>
              </a:ext>
            </a:extLst>
          </p:cNvPr>
          <p:cNvSpPr>
            <a:spLocks noGrp="1"/>
          </p:cNvSpPr>
          <p:nvPr>
            <p:ph type="body" sz="quarter" idx="13"/>
          </p:nvPr>
        </p:nvSpPr>
        <p:spPr/>
        <p:txBody>
          <a:bodyPr>
            <a:normAutofit/>
          </a:bodyPr>
          <a:lstStyle/>
          <a:p>
            <a:r>
              <a:rPr lang="en-US" dirty="0" smtClean="0"/>
              <a:t>Maryland Peer Initiatives </a:t>
            </a:r>
            <a:endParaRPr lang="en-US" dirty="0"/>
          </a:p>
        </p:txBody>
      </p:sp>
      <p:cxnSp>
        <p:nvCxnSpPr>
          <p:cNvPr id="7" name="Shape 99">
            <a:extLst>
              <a:ext uri="{FF2B5EF4-FFF2-40B4-BE49-F238E27FC236}">
                <a16:creationId xmlns:a16="http://schemas.microsoft.com/office/drawing/2014/main" xmlns="" id="{3FB52765-0798-2743-934D-57DAC3CD6A64}"/>
              </a:ext>
            </a:extLst>
          </p:cNvPr>
          <p:cNvCxnSpPr>
            <a:cxnSpLocks/>
          </p:cNvCxnSpPr>
          <p:nvPr/>
        </p:nvCxnSpPr>
        <p:spPr>
          <a:xfrm>
            <a:off x="5344732" y="1041991"/>
            <a:ext cx="3799268" cy="0"/>
          </a:xfrm>
          <a:prstGeom prst="straightConnector1">
            <a:avLst/>
          </a:prstGeom>
          <a:noFill/>
          <a:ln w="28575" cap="flat" cmpd="sng">
            <a:solidFill>
              <a:srgbClr val="980000"/>
            </a:solidFill>
            <a:prstDash val="solid"/>
            <a:round/>
            <a:headEnd type="none" w="lg" len="lg"/>
            <a:tailEnd type="none" w="lg" len="lg"/>
          </a:ln>
        </p:spPr>
      </p:cxnSp>
      <p:graphicFrame>
        <p:nvGraphicFramePr>
          <p:cNvPr id="8" name="Table 7"/>
          <p:cNvGraphicFramePr>
            <a:graphicFrameLocks noGrp="1"/>
          </p:cNvGraphicFramePr>
          <p:nvPr>
            <p:extLst>
              <p:ext uri="{D42A27DB-BD31-4B8C-83A1-F6EECF244321}">
                <p14:modId xmlns:p14="http://schemas.microsoft.com/office/powerpoint/2010/main" val="3216368301"/>
              </p:ext>
            </p:extLst>
          </p:nvPr>
        </p:nvGraphicFramePr>
        <p:xfrm>
          <a:off x="624957" y="1748377"/>
          <a:ext cx="3483915" cy="4352160"/>
        </p:xfrm>
        <a:graphic>
          <a:graphicData uri="http://schemas.openxmlformats.org/drawingml/2006/table">
            <a:tbl>
              <a:tblPr>
                <a:tableStyleId>{3C2FFA5D-87B4-456A-9821-1D502468CF0F}</a:tableStyleId>
              </a:tblPr>
              <a:tblGrid>
                <a:gridCol w="1999696"/>
                <a:gridCol w="1484219"/>
              </a:tblGrid>
              <a:tr h="312841">
                <a:tc>
                  <a:txBody>
                    <a:bodyPr/>
                    <a:lstStyle/>
                    <a:p>
                      <a:pPr algn="ctr" rtl="0" fontAlgn="b">
                        <a:spcBef>
                          <a:spcPts val="0"/>
                        </a:spcBef>
                        <a:spcAft>
                          <a:spcPts val="0"/>
                        </a:spcAft>
                      </a:pPr>
                      <a:r>
                        <a:rPr lang="en-US" sz="1600" u="sng" strike="noStrike" dirty="0" smtClean="0">
                          <a:effectLst/>
                        </a:rPr>
                        <a:t>Hospitals (FY18)</a:t>
                      </a:r>
                      <a:endParaRPr lang="en-US" sz="1800" b="1" u="sng" dirty="0">
                        <a:effectLst/>
                        <a:latin typeface="Times New Roman" panose="02020603050405020304" pitchFamily="18" charset="0"/>
                        <a:cs typeface="Times New Roman" panose="02020603050405020304" pitchFamily="18" charset="0"/>
                      </a:endParaRPr>
                    </a:p>
                  </a:txBody>
                  <a:tcPr marL="26663" marR="26663" marT="42660" marB="42660" anchor="b"/>
                </a:tc>
                <a:tc>
                  <a:txBody>
                    <a:bodyPr/>
                    <a:lstStyle/>
                    <a:p>
                      <a:pPr algn="ctr" rtl="0" fontAlgn="b">
                        <a:spcBef>
                          <a:spcPts val="0"/>
                        </a:spcBef>
                        <a:spcAft>
                          <a:spcPts val="0"/>
                        </a:spcAft>
                      </a:pPr>
                      <a:r>
                        <a:rPr lang="en-US" sz="1600" u="sng" strike="noStrike" dirty="0">
                          <a:effectLst/>
                        </a:rPr>
                        <a:t>Locations</a:t>
                      </a:r>
                      <a:endParaRPr lang="en-US" sz="1800" b="1" u="sng" dirty="0">
                        <a:effectLst/>
                        <a:latin typeface="Times New Roman" panose="02020603050405020304" pitchFamily="18" charset="0"/>
                        <a:cs typeface="Times New Roman" panose="02020603050405020304" pitchFamily="18" charset="0"/>
                      </a:endParaRPr>
                    </a:p>
                  </a:txBody>
                  <a:tcPr marL="26663" marR="26663" marT="42660" marB="42660" anchor="b"/>
                </a:tc>
              </a:tr>
              <a:tr h="255961">
                <a:tc>
                  <a:txBody>
                    <a:bodyPr/>
                    <a:lstStyle/>
                    <a:p>
                      <a:pPr rtl="0" fontAlgn="b">
                        <a:spcBef>
                          <a:spcPts val="0"/>
                        </a:spcBef>
                        <a:spcAft>
                          <a:spcPts val="0"/>
                        </a:spcAft>
                      </a:pPr>
                      <a:r>
                        <a:rPr lang="en-US" sz="1200" u="none" strike="noStrike" dirty="0">
                          <a:effectLst/>
                        </a:rPr>
                        <a:t>MedStar - Harbor</a:t>
                      </a:r>
                      <a:endParaRPr lang="en-US" sz="1800" dirty="0">
                        <a:effectLst/>
                        <a:latin typeface="Times New Roman" panose="02020603050405020304" pitchFamily="18" charset="0"/>
                        <a:cs typeface="Times New Roman" panose="02020603050405020304" pitchFamily="18" charset="0"/>
                      </a:endParaRPr>
                    </a:p>
                  </a:txBody>
                  <a:tcPr marL="26663" marR="26663" marT="42660" marB="42660" anchor="b"/>
                </a:tc>
                <a:tc>
                  <a:txBody>
                    <a:bodyPr/>
                    <a:lstStyle/>
                    <a:p>
                      <a:pPr algn="ctr" rtl="0" fontAlgn="b">
                        <a:spcBef>
                          <a:spcPts val="0"/>
                        </a:spcBef>
                        <a:spcAft>
                          <a:spcPts val="0"/>
                        </a:spcAft>
                      </a:pPr>
                      <a:r>
                        <a:rPr lang="en-US" sz="1200" u="none" strike="noStrike" dirty="0">
                          <a:effectLst/>
                        </a:rPr>
                        <a:t>Baltimore City</a:t>
                      </a:r>
                      <a:endParaRPr lang="en-US" sz="1800" dirty="0">
                        <a:effectLst/>
                        <a:latin typeface="Times New Roman" panose="02020603050405020304" pitchFamily="18" charset="0"/>
                        <a:cs typeface="Times New Roman" panose="02020603050405020304" pitchFamily="18" charset="0"/>
                      </a:endParaRPr>
                    </a:p>
                  </a:txBody>
                  <a:tcPr marL="26663" marR="26663" marT="42660" marB="42660" anchor="b"/>
                </a:tc>
              </a:tr>
              <a:tr h="255961">
                <a:tc>
                  <a:txBody>
                    <a:bodyPr/>
                    <a:lstStyle/>
                    <a:p>
                      <a:pPr rtl="0" fontAlgn="b">
                        <a:spcBef>
                          <a:spcPts val="0"/>
                        </a:spcBef>
                        <a:spcAft>
                          <a:spcPts val="0"/>
                        </a:spcAft>
                      </a:pPr>
                      <a:r>
                        <a:rPr lang="en-US" sz="1200" u="none" strike="noStrike" dirty="0">
                          <a:effectLst/>
                        </a:rPr>
                        <a:t>UMMS</a:t>
                      </a:r>
                      <a:endParaRPr lang="en-US" sz="1800" dirty="0">
                        <a:effectLst/>
                        <a:latin typeface="Times New Roman" panose="02020603050405020304" pitchFamily="18" charset="0"/>
                        <a:cs typeface="Times New Roman" panose="02020603050405020304" pitchFamily="18" charset="0"/>
                      </a:endParaRPr>
                    </a:p>
                  </a:txBody>
                  <a:tcPr marL="26663" marR="26663" marT="42660" marB="42660" anchor="b"/>
                </a:tc>
                <a:tc>
                  <a:txBody>
                    <a:bodyPr/>
                    <a:lstStyle/>
                    <a:p>
                      <a:pPr algn="ctr" rtl="0" fontAlgn="b">
                        <a:spcBef>
                          <a:spcPts val="0"/>
                        </a:spcBef>
                        <a:spcAft>
                          <a:spcPts val="0"/>
                        </a:spcAft>
                      </a:pPr>
                      <a:r>
                        <a:rPr lang="en-US" sz="1200" u="none" strike="noStrike" dirty="0">
                          <a:effectLst/>
                        </a:rPr>
                        <a:t>Baltimore City</a:t>
                      </a:r>
                      <a:endParaRPr lang="en-US" sz="1800" dirty="0">
                        <a:effectLst/>
                        <a:latin typeface="Times New Roman" panose="02020603050405020304" pitchFamily="18" charset="0"/>
                        <a:cs typeface="Times New Roman" panose="02020603050405020304" pitchFamily="18" charset="0"/>
                      </a:endParaRPr>
                    </a:p>
                  </a:txBody>
                  <a:tcPr marL="26663" marR="26663" marT="42660" marB="42660" anchor="b"/>
                </a:tc>
              </a:tr>
              <a:tr h="255961">
                <a:tc>
                  <a:txBody>
                    <a:bodyPr/>
                    <a:lstStyle/>
                    <a:p>
                      <a:pPr rtl="0" fontAlgn="b">
                        <a:spcBef>
                          <a:spcPts val="0"/>
                        </a:spcBef>
                        <a:spcAft>
                          <a:spcPts val="0"/>
                        </a:spcAft>
                      </a:pPr>
                      <a:r>
                        <a:rPr lang="en-US" sz="1200" u="none" strike="noStrike" dirty="0">
                          <a:effectLst/>
                        </a:rPr>
                        <a:t>Bon Secours</a:t>
                      </a:r>
                      <a:endParaRPr lang="en-US" sz="1800" dirty="0">
                        <a:effectLst/>
                        <a:latin typeface="Times New Roman" panose="02020603050405020304" pitchFamily="18" charset="0"/>
                        <a:cs typeface="Times New Roman" panose="02020603050405020304" pitchFamily="18" charset="0"/>
                      </a:endParaRPr>
                    </a:p>
                  </a:txBody>
                  <a:tcPr marL="26663" marR="26663" marT="42660" marB="42660" anchor="b"/>
                </a:tc>
                <a:tc>
                  <a:txBody>
                    <a:bodyPr/>
                    <a:lstStyle/>
                    <a:p>
                      <a:pPr algn="ctr" rtl="0" fontAlgn="b">
                        <a:spcBef>
                          <a:spcPts val="0"/>
                        </a:spcBef>
                        <a:spcAft>
                          <a:spcPts val="0"/>
                        </a:spcAft>
                      </a:pPr>
                      <a:r>
                        <a:rPr lang="en-US" sz="1200" u="none" strike="noStrike" dirty="0">
                          <a:effectLst/>
                        </a:rPr>
                        <a:t>Baltimore City</a:t>
                      </a:r>
                      <a:endParaRPr lang="en-US" sz="1800" dirty="0">
                        <a:effectLst/>
                        <a:latin typeface="Times New Roman" panose="02020603050405020304" pitchFamily="18" charset="0"/>
                        <a:cs typeface="Times New Roman" panose="02020603050405020304" pitchFamily="18" charset="0"/>
                      </a:endParaRPr>
                    </a:p>
                  </a:txBody>
                  <a:tcPr marL="26663" marR="26663" marT="42660" marB="42660" anchor="b"/>
                </a:tc>
              </a:tr>
              <a:tr h="255961">
                <a:tc>
                  <a:txBody>
                    <a:bodyPr/>
                    <a:lstStyle/>
                    <a:p>
                      <a:pPr rtl="0" fontAlgn="b">
                        <a:spcBef>
                          <a:spcPts val="0"/>
                        </a:spcBef>
                        <a:spcAft>
                          <a:spcPts val="0"/>
                        </a:spcAft>
                      </a:pPr>
                      <a:r>
                        <a:rPr lang="en-US" sz="1200" u="none" strike="noStrike" dirty="0">
                          <a:effectLst/>
                        </a:rPr>
                        <a:t>MedStar - Franklin Square</a:t>
                      </a:r>
                      <a:endParaRPr lang="en-US" sz="1800" dirty="0">
                        <a:effectLst/>
                        <a:latin typeface="Times New Roman" panose="02020603050405020304" pitchFamily="18" charset="0"/>
                        <a:cs typeface="Times New Roman" panose="02020603050405020304" pitchFamily="18" charset="0"/>
                      </a:endParaRPr>
                    </a:p>
                  </a:txBody>
                  <a:tcPr marL="26663" marR="26663" marT="42660" marB="42660" anchor="b"/>
                </a:tc>
                <a:tc>
                  <a:txBody>
                    <a:bodyPr/>
                    <a:lstStyle/>
                    <a:p>
                      <a:pPr algn="ctr" rtl="0" fontAlgn="b">
                        <a:spcBef>
                          <a:spcPts val="0"/>
                        </a:spcBef>
                        <a:spcAft>
                          <a:spcPts val="0"/>
                        </a:spcAft>
                      </a:pPr>
                      <a:r>
                        <a:rPr lang="en-US" sz="1200" u="none" strike="noStrike" dirty="0">
                          <a:effectLst/>
                        </a:rPr>
                        <a:t>Baltimore County</a:t>
                      </a:r>
                      <a:endParaRPr lang="en-US" sz="1800" dirty="0">
                        <a:effectLst/>
                        <a:latin typeface="Times New Roman" panose="02020603050405020304" pitchFamily="18" charset="0"/>
                        <a:cs typeface="Times New Roman" panose="02020603050405020304" pitchFamily="18" charset="0"/>
                      </a:endParaRPr>
                    </a:p>
                  </a:txBody>
                  <a:tcPr marL="26663" marR="26663" marT="42660" marB="42660" anchor="b"/>
                </a:tc>
              </a:tr>
              <a:tr h="255961">
                <a:tc>
                  <a:txBody>
                    <a:bodyPr/>
                    <a:lstStyle/>
                    <a:p>
                      <a:pPr rtl="0" fontAlgn="b">
                        <a:spcBef>
                          <a:spcPts val="0"/>
                        </a:spcBef>
                        <a:spcAft>
                          <a:spcPts val="0"/>
                        </a:spcAft>
                      </a:pPr>
                      <a:r>
                        <a:rPr lang="en-US" sz="1200" u="none" strike="noStrike" dirty="0">
                          <a:effectLst/>
                        </a:rPr>
                        <a:t>MedStar - Good Samaritan</a:t>
                      </a:r>
                      <a:endParaRPr lang="en-US" sz="1800" dirty="0">
                        <a:effectLst/>
                        <a:latin typeface="Times New Roman" panose="02020603050405020304" pitchFamily="18" charset="0"/>
                        <a:cs typeface="Times New Roman" panose="02020603050405020304" pitchFamily="18" charset="0"/>
                      </a:endParaRPr>
                    </a:p>
                  </a:txBody>
                  <a:tcPr marL="26663" marR="26663" marT="42660" marB="42660" anchor="b"/>
                </a:tc>
                <a:tc>
                  <a:txBody>
                    <a:bodyPr/>
                    <a:lstStyle/>
                    <a:p>
                      <a:pPr algn="ctr" rtl="0" fontAlgn="b">
                        <a:spcBef>
                          <a:spcPts val="0"/>
                        </a:spcBef>
                        <a:spcAft>
                          <a:spcPts val="0"/>
                        </a:spcAft>
                      </a:pPr>
                      <a:r>
                        <a:rPr lang="en-US" sz="1200" u="none" strike="noStrike" dirty="0">
                          <a:effectLst/>
                        </a:rPr>
                        <a:t>Baltimore City</a:t>
                      </a:r>
                      <a:endParaRPr lang="en-US" sz="1800" dirty="0">
                        <a:effectLst/>
                        <a:latin typeface="Times New Roman" panose="02020603050405020304" pitchFamily="18" charset="0"/>
                        <a:cs typeface="Times New Roman" panose="02020603050405020304" pitchFamily="18" charset="0"/>
                      </a:endParaRPr>
                    </a:p>
                  </a:txBody>
                  <a:tcPr marL="26663" marR="26663" marT="42660" marB="42660" anchor="b"/>
                </a:tc>
              </a:tr>
              <a:tr h="255961">
                <a:tc>
                  <a:txBody>
                    <a:bodyPr/>
                    <a:lstStyle/>
                    <a:p>
                      <a:pPr rtl="0" fontAlgn="b">
                        <a:spcBef>
                          <a:spcPts val="0"/>
                        </a:spcBef>
                        <a:spcAft>
                          <a:spcPts val="0"/>
                        </a:spcAft>
                      </a:pPr>
                      <a:r>
                        <a:rPr lang="en-US" sz="1200" u="none" strike="noStrike" dirty="0">
                          <a:effectLst/>
                        </a:rPr>
                        <a:t>MedStar - Union Memorial</a:t>
                      </a:r>
                      <a:endParaRPr lang="en-US" sz="1800" dirty="0">
                        <a:effectLst/>
                        <a:latin typeface="Times New Roman" panose="02020603050405020304" pitchFamily="18" charset="0"/>
                        <a:cs typeface="Times New Roman" panose="02020603050405020304" pitchFamily="18" charset="0"/>
                      </a:endParaRPr>
                    </a:p>
                  </a:txBody>
                  <a:tcPr marL="26663" marR="26663" marT="42660" marB="42660" anchor="b"/>
                </a:tc>
                <a:tc>
                  <a:txBody>
                    <a:bodyPr/>
                    <a:lstStyle/>
                    <a:p>
                      <a:pPr algn="ctr" rtl="0" fontAlgn="b">
                        <a:spcBef>
                          <a:spcPts val="0"/>
                        </a:spcBef>
                        <a:spcAft>
                          <a:spcPts val="0"/>
                        </a:spcAft>
                      </a:pPr>
                      <a:r>
                        <a:rPr lang="en-US" sz="1200" u="none" strike="noStrike" dirty="0">
                          <a:effectLst/>
                        </a:rPr>
                        <a:t>Baltimore City</a:t>
                      </a:r>
                      <a:endParaRPr lang="en-US" sz="1800" dirty="0">
                        <a:effectLst/>
                        <a:latin typeface="Times New Roman" panose="02020603050405020304" pitchFamily="18" charset="0"/>
                        <a:cs typeface="Times New Roman" panose="02020603050405020304" pitchFamily="18" charset="0"/>
                      </a:endParaRPr>
                    </a:p>
                  </a:txBody>
                  <a:tcPr marL="26663" marR="26663" marT="42660" marB="42660" anchor="b"/>
                </a:tc>
              </a:tr>
              <a:tr h="255961">
                <a:tc>
                  <a:txBody>
                    <a:bodyPr/>
                    <a:lstStyle/>
                    <a:p>
                      <a:pPr rtl="0" fontAlgn="b">
                        <a:spcBef>
                          <a:spcPts val="0"/>
                        </a:spcBef>
                        <a:spcAft>
                          <a:spcPts val="0"/>
                        </a:spcAft>
                      </a:pPr>
                      <a:r>
                        <a:rPr lang="en-US" sz="1200" u="none" strike="noStrike" dirty="0">
                          <a:effectLst/>
                        </a:rPr>
                        <a:t>JHH - Bayview</a:t>
                      </a:r>
                      <a:endParaRPr lang="en-US" sz="1800" dirty="0">
                        <a:effectLst/>
                        <a:latin typeface="Times New Roman" panose="02020603050405020304" pitchFamily="18" charset="0"/>
                        <a:cs typeface="Times New Roman" panose="02020603050405020304" pitchFamily="18" charset="0"/>
                      </a:endParaRPr>
                    </a:p>
                  </a:txBody>
                  <a:tcPr marL="26663" marR="26663" marT="42660" marB="42660" anchor="b"/>
                </a:tc>
                <a:tc>
                  <a:txBody>
                    <a:bodyPr/>
                    <a:lstStyle/>
                    <a:p>
                      <a:pPr algn="ctr" rtl="0" fontAlgn="b">
                        <a:spcBef>
                          <a:spcPts val="0"/>
                        </a:spcBef>
                        <a:spcAft>
                          <a:spcPts val="0"/>
                        </a:spcAft>
                      </a:pPr>
                      <a:r>
                        <a:rPr lang="en-US" sz="1200" u="none" strike="noStrike" dirty="0">
                          <a:effectLst/>
                        </a:rPr>
                        <a:t>Baltimore City</a:t>
                      </a:r>
                      <a:endParaRPr lang="en-US" sz="1800" dirty="0">
                        <a:effectLst/>
                        <a:latin typeface="Times New Roman" panose="02020603050405020304" pitchFamily="18" charset="0"/>
                        <a:cs typeface="Times New Roman" panose="02020603050405020304" pitchFamily="18" charset="0"/>
                      </a:endParaRPr>
                    </a:p>
                  </a:txBody>
                  <a:tcPr marL="26663" marR="26663" marT="42660" marB="42660" anchor="b"/>
                </a:tc>
              </a:tr>
              <a:tr h="255961">
                <a:tc>
                  <a:txBody>
                    <a:bodyPr/>
                    <a:lstStyle/>
                    <a:p>
                      <a:pPr rtl="0" fontAlgn="b">
                        <a:spcBef>
                          <a:spcPts val="0"/>
                        </a:spcBef>
                        <a:spcAft>
                          <a:spcPts val="0"/>
                        </a:spcAft>
                      </a:pPr>
                      <a:r>
                        <a:rPr lang="en-US" sz="1200" u="none" strike="noStrike" dirty="0">
                          <a:effectLst/>
                        </a:rPr>
                        <a:t>UMMS – Mid-Town Campus</a:t>
                      </a:r>
                      <a:endParaRPr lang="en-US" sz="1800" dirty="0">
                        <a:effectLst/>
                        <a:latin typeface="Times New Roman" panose="02020603050405020304" pitchFamily="18" charset="0"/>
                        <a:cs typeface="Times New Roman" panose="02020603050405020304" pitchFamily="18" charset="0"/>
                      </a:endParaRPr>
                    </a:p>
                  </a:txBody>
                  <a:tcPr marL="26663" marR="26663" marT="42660" marB="42660" anchor="b"/>
                </a:tc>
                <a:tc>
                  <a:txBody>
                    <a:bodyPr/>
                    <a:lstStyle/>
                    <a:p>
                      <a:pPr algn="ctr" rtl="0" fontAlgn="b">
                        <a:spcBef>
                          <a:spcPts val="0"/>
                        </a:spcBef>
                        <a:spcAft>
                          <a:spcPts val="0"/>
                        </a:spcAft>
                      </a:pPr>
                      <a:r>
                        <a:rPr lang="en-US" sz="1200" u="none" strike="noStrike" dirty="0">
                          <a:effectLst/>
                        </a:rPr>
                        <a:t>Baltimore City</a:t>
                      </a:r>
                      <a:endParaRPr lang="en-US" sz="1800" dirty="0">
                        <a:effectLst/>
                        <a:latin typeface="Times New Roman" panose="02020603050405020304" pitchFamily="18" charset="0"/>
                        <a:cs typeface="Times New Roman" panose="02020603050405020304" pitchFamily="18" charset="0"/>
                      </a:endParaRPr>
                    </a:p>
                  </a:txBody>
                  <a:tcPr marL="26663" marR="26663" marT="42660" marB="42660" anchor="b"/>
                </a:tc>
              </a:tr>
              <a:tr h="255961">
                <a:tc>
                  <a:txBody>
                    <a:bodyPr/>
                    <a:lstStyle/>
                    <a:p>
                      <a:pPr rtl="0" fontAlgn="b">
                        <a:spcBef>
                          <a:spcPts val="0"/>
                        </a:spcBef>
                        <a:spcAft>
                          <a:spcPts val="0"/>
                        </a:spcAft>
                      </a:pPr>
                      <a:r>
                        <a:rPr lang="en-US" sz="1200" u="none" strike="noStrike" dirty="0">
                          <a:effectLst/>
                        </a:rPr>
                        <a:t>MedStar-Montgomery</a:t>
                      </a:r>
                      <a:endParaRPr lang="en-US" sz="1800" dirty="0">
                        <a:effectLst/>
                        <a:latin typeface="Times New Roman" panose="02020603050405020304" pitchFamily="18" charset="0"/>
                        <a:cs typeface="Times New Roman" panose="02020603050405020304" pitchFamily="18" charset="0"/>
                      </a:endParaRPr>
                    </a:p>
                  </a:txBody>
                  <a:tcPr marL="26663" marR="26663" marT="42660" marB="42660" anchor="b"/>
                </a:tc>
                <a:tc>
                  <a:txBody>
                    <a:bodyPr/>
                    <a:lstStyle/>
                    <a:p>
                      <a:pPr algn="ctr" rtl="0" fontAlgn="b">
                        <a:spcBef>
                          <a:spcPts val="0"/>
                        </a:spcBef>
                        <a:spcAft>
                          <a:spcPts val="0"/>
                        </a:spcAft>
                      </a:pPr>
                      <a:r>
                        <a:rPr lang="en-US" sz="1200" u="none" strike="noStrike" dirty="0">
                          <a:effectLst/>
                        </a:rPr>
                        <a:t>Montgomery Co.</a:t>
                      </a:r>
                      <a:endParaRPr lang="en-US" sz="1800" dirty="0">
                        <a:effectLst/>
                        <a:latin typeface="Times New Roman" panose="02020603050405020304" pitchFamily="18" charset="0"/>
                        <a:cs typeface="Times New Roman" panose="02020603050405020304" pitchFamily="18" charset="0"/>
                      </a:endParaRPr>
                    </a:p>
                  </a:txBody>
                  <a:tcPr marL="26663" marR="26663" marT="42660" marB="42660" anchor="b"/>
                </a:tc>
              </a:tr>
              <a:tr h="255961">
                <a:tc>
                  <a:txBody>
                    <a:bodyPr/>
                    <a:lstStyle/>
                    <a:p>
                      <a:pPr rtl="0" fontAlgn="b">
                        <a:spcBef>
                          <a:spcPts val="0"/>
                        </a:spcBef>
                        <a:spcAft>
                          <a:spcPts val="0"/>
                        </a:spcAft>
                      </a:pPr>
                      <a:r>
                        <a:rPr lang="en-US" sz="1200" u="none" strike="noStrike" dirty="0">
                          <a:effectLst/>
                        </a:rPr>
                        <a:t>Mercy Hospital</a:t>
                      </a:r>
                      <a:endParaRPr lang="en-US" sz="1800" dirty="0">
                        <a:effectLst/>
                        <a:latin typeface="Times New Roman" panose="02020603050405020304" pitchFamily="18" charset="0"/>
                        <a:cs typeface="Times New Roman" panose="02020603050405020304" pitchFamily="18" charset="0"/>
                      </a:endParaRPr>
                    </a:p>
                  </a:txBody>
                  <a:tcPr marL="26663" marR="26663" marT="42660" marB="42660" anchor="b"/>
                </a:tc>
                <a:tc>
                  <a:txBody>
                    <a:bodyPr/>
                    <a:lstStyle/>
                    <a:p>
                      <a:pPr algn="ctr" rtl="0" fontAlgn="b">
                        <a:spcBef>
                          <a:spcPts val="0"/>
                        </a:spcBef>
                        <a:spcAft>
                          <a:spcPts val="0"/>
                        </a:spcAft>
                      </a:pPr>
                      <a:r>
                        <a:rPr lang="en-US" sz="1200" u="none" strike="noStrike" dirty="0">
                          <a:effectLst/>
                        </a:rPr>
                        <a:t>Baltimore City</a:t>
                      </a:r>
                      <a:endParaRPr lang="en-US" sz="1800" dirty="0">
                        <a:effectLst/>
                        <a:latin typeface="Times New Roman" panose="02020603050405020304" pitchFamily="18" charset="0"/>
                        <a:cs typeface="Times New Roman" panose="02020603050405020304" pitchFamily="18" charset="0"/>
                      </a:endParaRPr>
                    </a:p>
                  </a:txBody>
                  <a:tcPr marL="26663" marR="26663" marT="42660" marB="42660" anchor="b"/>
                </a:tc>
              </a:tr>
              <a:tr h="255961">
                <a:tc>
                  <a:txBody>
                    <a:bodyPr/>
                    <a:lstStyle/>
                    <a:p>
                      <a:pPr rtl="0" fontAlgn="b">
                        <a:spcBef>
                          <a:spcPts val="0"/>
                        </a:spcBef>
                        <a:spcAft>
                          <a:spcPts val="0"/>
                        </a:spcAft>
                      </a:pPr>
                      <a:r>
                        <a:rPr lang="en-US" sz="1200" u="none" strike="noStrike" dirty="0">
                          <a:effectLst/>
                        </a:rPr>
                        <a:t>Meritus Medical Center</a:t>
                      </a:r>
                      <a:endParaRPr lang="en-US" sz="1800" dirty="0">
                        <a:effectLst/>
                        <a:latin typeface="Times New Roman" panose="02020603050405020304" pitchFamily="18" charset="0"/>
                        <a:cs typeface="Times New Roman" panose="02020603050405020304" pitchFamily="18" charset="0"/>
                      </a:endParaRPr>
                    </a:p>
                  </a:txBody>
                  <a:tcPr marL="26663" marR="26663" marT="42660" marB="42660" anchor="b"/>
                </a:tc>
                <a:tc>
                  <a:txBody>
                    <a:bodyPr/>
                    <a:lstStyle/>
                    <a:p>
                      <a:pPr algn="ctr" rtl="0" fontAlgn="b">
                        <a:spcBef>
                          <a:spcPts val="0"/>
                        </a:spcBef>
                        <a:spcAft>
                          <a:spcPts val="0"/>
                        </a:spcAft>
                      </a:pPr>
                      <a:r>
                        <a:rPr lang="en-US" sz="1200" u="none" strike="noStrike" dirty="0">
                          <a:effectLst/>
                        </a:rPr>
                        <a:t>Washington County</a:t>
                      </a:r>
                      <a:endParaRPr lang="en-US" sz="1800" dirty="0">
                        <a:effectLst/>
                        <a:latin typeface="Times New Roman" panose="02020603050405020304" pitchFamily="18" charset="0"/>
                        <a:cs typeface="Times New Roman" panose="02020603050405020304" pitchFamily="18" charset="0"/>
                      </a:endParaRPr>
                    </a:p>
                  </a:txBody>
                  <a:tcPr marL="26663" marR="26663" marT="42660" marB="42660" anchor="b"/>
                </a:tc>
              </a:tr>
              <a:tr h="255961">
                <a:tc>
                  <a:txBody>
                    <a:bodyPr/>
                    <a:lstStyle/>
                    <a:p>
                      <a:pPr rtl="0" fontAlgn="b">
                        <a:spcBef>
                          <a:spcPts val="0"/>
                        </a:spcBef>
                        <a:spcAft>
                          <a:spcPts val="0"/>
                        </a:spcAft>
                      </a:pPr>
                      <a:r>
                        <a:rPr lang="en-US" sz="1200" u="none" strike="noStrike" dirty="0">
                          <a:effectLst/>
                        </a:rPr>
                        <a:t>Greater Baltimore Medical Ctr.</a:t>
                      </a:r>
                      <a:endParaRPr lang="en-US" sz="1800" dirty="0">
                        <a:effectLst/>
                        <a:latin typeface="Times New Roman" panose="02020603050405020304" pitchFamily="18" charset="0"/>
                        <a:cs typeface="Times New Roman" panose="02020603050405020304" pitchFamily="18" charset="0"/>
                      </a:endParaRPr>
                    </a:p>
                  </a:txBody>
                  <a:tcPr marL="26663" marR="26663" marT="42660" marB="42660" anchor="b"/>
                </a:tc>
                <a:tc>
                  <a:txBody>
                    <a:bodyPr/>
                    <a:lstStyle/>
                    <a:p>
                      <a:pPr algn="ctr" rtl="0" fontAlgn="b">
                        <a:spcBef>
                          <a:spcPts val="0"/>
                        </a:spcBef>
                        <a:spcAft>
                          <a:spcPts val="0"/>
                        </a:spcAft>
                      </a:pPr>
                      <a:r>
                        <a:rPr lang="en-US" sz="1200" u="none" strike="noStrike" dirty="0">
                          <a:effectLst/>
                        </a:rPr>
                        <a:t>Baltimore Co.</a:t>
                      </a:r>
                      <a:endParaRPr lang="en-US" sz="1800" dirty="0">
                        <a:effectLst/>
                        <a:latin typeface="Times New Roman" panose="02020603050405020304" pitchFamily="18" charset="0"/>
                        <a:cs typeface="Times New Roman" panose="02020603050405020304" pitchFamily="18" charset="0"/>
                      </a:endParaRPr>
                    </a:p>
                  </a:txBody>
                  <a:tcPr marL="26663" marR="26663" marT="42660" marB="42660" anchor="b"/>
                </a:tc>
              </a:tr>
              <a:tr h="255961">
                <a:tc>
                  <a:txBody>
                    <a:bodyPr/>
                    <a:lstStyle/>
                    <a:p>
                      <a:pPr rtl="0" fontAlgn="b">
                        <a:spcBef>
                          <a:spcPts val="0"/>
                        </a:spcBef>
                        <a:spcAft>
                          <a:spcPts val="0"/>
                        </a:spcAft>
                      </a:pPr>
                      <a:r>
                        <a:rPr lang="en-US" sz="1200" u="none" strike="noStrike" dirty="0">
                          <a:effectLst/>
                        </a:rPr>
                        <a:t>St. Agnes </a:t>
                      </a:r>
                      <a:endParaRPr lang="en-US" sz="1800" dirty="0">
                        <a:effectLst/>
                        <a:latin typeface="Times New Roman" panose="02020603050405020304" pitchFamily="18" charset="0"/>
                        <a:cs typeface="Times New Roman" panose="02020603050405020304" pitchFamily="18" charset="0"/>
                      </a:endParaRPr>
                    </a:p>
                  </a:txBody>
                  <a:tcPr marL="26663" marR="26663" marT="42660" marB="42660" anchor="b"/>
                </a:tc>
                <a:tc>
                  <a:txBody>
                    <a:bodyPr/>
                    <a:lstStyle/>
                    <a:p>
                      <a:pPr algn="ctr" rtl="0" fontAlgn="b">
                        <a:spcBef>
                          <a:spcPts val="0"/>
                        </a:spcBef>
                        <a:spcAft>
                          <a:spcPts val="0"/>
                        </a:spcAft>
                      </a:pPr>
                      <a:r>
                        <a:rPr lang="en-US" sz="1200" u="none" strike="noStrike" dirty="0">
                          <a:effectLst/>
                        </a:rPr>
                        <a:t>Baltimore City</a:t>
                      </a:r>
                      <a:endParaRPr lang="en-US" sz="1800" dirty="0">
                        <a:effectLst/>
                        <a:latin typeface="Times New Roman" panose="02020603050405020304" pitchFamily="18" charset="0"/>
                        <a:cs typeface="Times New Roman" panose="02020603050405020304" pitchFamily="18" charset="0"/>
                      </a:endParaRPr>
                    </a:p>
                  </a:txBody>
                  <a:tcPr marL="26663" marR="26663" marT="42660" marB="42660" anchor="b"/>
                </a:tc>
              </a:tr>
              <a:tr h="255961">
                <a:tc>
                  <a:txBody>
                    <a:bodyPr/>
                    <a:lstStyle/>
                    <a:p>
                      <a:pPr rtl="0" fontAlgn="b">
                        <a:spcBef>
                          <a:spcPts val="0"/>
                        </a:spcBef>
                        <a:spcAft>
                          <a:spcPts val="0"/>
                        </a:spcAft>
                      </a:pPr>
                      <a:r>
                        <a:rPr lang="en-US" sz="1200" u="none" strike="noStrike" dirty="0">
                          <a:effectLst/>
                        </a:rPr>
                        <a:t>Northwest</a:t>
                      </a:r>
                      <a:endParaRPr lang="en-US" sz="1800" dirty="0">
                        <a:effectLst/>
                        <a:latin typeface="Times New Roman" panose="02020603050405020304" pitchFamily="18" charset="0"/>
                        <a:cs typeface="Times New Roman" panose="02020603050405020304" pitchFamily="18" charset="0"/>
                      </a:endParaRPr>
                    </a:p>
                  </a:txBody>
                  <a:tcPr marL="26663" marR="26663" marT="42660" marB="42660" anchor="b"/>
                </a:tc>
                <a:tc>
                  <a:txBody>
                    <a:bodyPr/>
                    <a:lstStyle/>
                    <a:p>
                      <a:pPr algn="ctr" rtl="0" fontAlgn="b">
                        <a:spcBef>
                          <a:spcPts val="0"/>
                        </a:spcBef>
                        <a:spcAft>
                          <a:spcPts val="0"/>
                        </a:spcAft>
                      </a:pPr>
                      <a:r>
                        <a:rPr lang="en-US" sz="1200" u="none" strike="noStrike" dirty="0">
                          <a:effectLst/>
                        </a:rPr>
                        <a:t>Baltimore County</a:t>
                      </a:r>
                      <a:endParaRPr lang="en-US" sz="1800" dirty="0">
                        <a:effectLst/>
                        <a:latin typeface="Times New Roman" panose="02020603050405020304" pitchFamily="18" charset="0"/>
                        <a:cs typeface="Times New Roman" panose="02020603050405020304" pitchFamily="18" charset="0"/>
                      </a:endParaRPr>
                    </a:p>
                  </a:txBody>
                  <a:tcPr marL="26663" marR="26663" marT="42660" marB="42660" anchor="b"/>
                </a:tc>
              </a:tr>
              <a:tr h="255961">
                <a:tc>
                  <a:txBody>
                    <a:bodyPr/>
                    <a:lstStyle/>
                    <a:p>
                      <a:pPr rtl="0" fontAlgn="b">
                        <a:spcBef>
                          <a:spcPts val="0"/>
                        </a:spcBef>
                        <a:spcAft>
                          <a:spcPts val="0"/>
                        </a:spcAft>
                      </a:pPr>
                      <a:r>
                        <a:rPr lang="en-US" sz="1200" u="none" strike="noStrike" dirty="0">
                          <a:effectLst/>
                        </a:rPr>
                        <a:t>Upper Chesapeake UM</a:t>
                      </a:r>
                      <a:endParaRPr lang="en-US" sz="1800" dirty="0">
                        <a:effectLst/>
                        <a:latin typeface="Times New Roman" panose="02020603050405020304" pitchFamily="18" charset="0"/>
                        <a:cs typeface="Times New Roman" panose="02020603050405020304" pitchFamily="18" charset="0"/>
                      </a:endParaRPr>
                    </a:p>
                  </a:txBody>
                  <a:tcPr marL="26663" marR="26663" marT="42660" marB="42660" anchor="b"/>
                </a:tc>
                <a:tc>
                  <a:txBody>
                    <a:bodyPr/>
                    <a:lstStyle/>
                    <a:p>
                      <a:pPr algn="ctr" rtl="0" fontAlgn="b">
                        <a:spcBef>
                          <a:spcPts val="0"/>
                        </a:spcBef>
                        <a:spcAft>
                          <a:spcPts val="0"/>
                        </a:spcAft>
                      </a:pPr>
                      <a:r>
                        <a:rPr lang="en-US" sz="1200" u="none" strike="noStrike" dirty="0">
                          <a:effectLst/>
                        </a:rPr>
                        <a:t>Harford Co.</a:t>
                      </a:r>
                      <a:endParaRPr lang="en-US" sz="1800" dirty="0">
                        <a:effectLst/>
                        <a:latin typeface="Times New Roman" panose="02020603050405020304" pitchFamily="18" charset="0"/>
                        <a:cs typeface="Times New Roman" panose="02020603050405020304" pitchFamily="18" charset="0"/>
                      </a:endParaRPr>
                    </a:p>
                  </a:txBody>
                  <a:tcPr marL="26663" marR="26663" marT="42660" marB="42660" anchor="b"/>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02413382"/>
              </p:ext>
            </p:extLst>
          </p:nvPr>
        </p:nvGraphicFramePr>
        <p:xfrm>
          <a:off x="5031435" y="2013416"/>
          <a:ext cx="3483915" cy="3633000"/>
        </p:xfrm>
        <a:graphic>
          <a:graphicData uri="http://schemas.openxmlformats.org/drawingml/2006/table">
            <a:tbl>
              <a:tblPr>
                <a:tableStyleId>{284E427A-3D55-4303-BF80-6455036E1DE7}</a:tableStyleId>
              </a:tblPr>
              <a:tblGrid>
                <a:gridCol w="1999696"/>
                <a:gridCol w="1484219"/>
              </a:tblGrid>
              <a:tr h="312841">
                <a:tc>
                  <a:txBody>
                    <a:bodyPr/>
                    <a:lstStyle/>
                    <a:p>
                      <a:pPr algn="ctr" rtl="0" fontAlgn="b">
                        <a:spcBef>
                          <a:spcPts val="0"/>
                        </a:spcBef>
                        <a:spcAft>
                          <a:spcPts val="0"/>
                        </a:spcAft>
                      </a:pPr>
                      <a:r>
                        <a:rPr lang="en-US" sz="1600" b="1" u="sng" strike="noStrike" dirty="0" smtClean="0">
                          <a:effectLst/>
                          <a:latin typeface="Calibri" panose="020F0502020204030204" pitchFamily="34" charset="0"/>
                          <a:cs typeface="Times New Roman" panose="02020603050405020304" pitchFamily="18" charset="0"/>
                        </a:rPr>
                        <a:t>Hospitals </a:t>
                      </a:r>
                    </a:p>
                    <a:p>
                      <a:pPr algn="ctr" rtl="0" fontAlgn="b">
                        <a:spcBef>
                          <a:spcPts val="0"/>
                        </a:spcBef>
                        <a:spcAft>
                          <a:spcPts val="0"/>
                        </a:spcAft>
                      </a:pPr>
                      <a:r>
                        <a:rPr lang="en-US" sz="1600" b="1" u="sng" strike="noStrike" dirty="0" smtClean="0">
                          <a:effectLst/>
                          <a:latin typeface="Calibri" panose="020F0502020204030204" pitchFamily="34" charset="0"/>
                          <a:cs typeface="Times New Roman" panose="02020603050405020304" pitchFamily="18" charset="0"/>
                        </a:rPr>
                        <a:t>(FY19 Expansion)</a:t>
                      </a:r>
                      <a:endParaRPr lang="en-US" sz="1800" b="1" u="sng" dirty="0">
                        <a:effectLst/>
                        <a:latin typeface="Calibri" panose="020F0502020204030204" pitchFamily="34" charset="0"/>
                        <a:cs typeface="Times New Roman" panose="02020603050405020304" pitchFamily="18" charset="0"/>
                      </a:endParaRPr>
                    </a:p>
                  </a:txBody>
                  <a:tcPr marL="26663" marR="26663" marT="42660" marB="42660" anchor="b"/>
                </a:tc>
                <a:tc>
                  <a:txBody>
                    <a:bodyPr/>
                    <a:lstStyle/>
                    <a:p>
                      <a:pPr algn="ctr" rtl="0" fontAlgn="b">
                        <a:spcBef>
                          <a:spcPts val="0"/>
                        </a:spcBef>
                        <a:spcAft>
                          <a:spcPts val="0"/>
                        </a:spcAft>
                      </a:pPr>
                      <a:r>
                        <a:rPr lang="en-US" sz="1600" b="1" u="sng" strike="noStrike" dirty="0">
                          <a:effectLst/>
                          <a:latin typeface="Calibri" panose="020F0502020204030204" pitchFamily="34" charset="0"/>
                          <a:cs typeface="Times New Roman" panose="02020603050405020304" pitchFamily="18" charset="0"/>
                        </a:rPr>
                        <a:t>Locations</a:t>
                      </a:r>
                      <a:endParaRPr lang="en-US" sz="1800" b="1" u="sng" dirty="0">
                        <a:effectLst/>
                        <a:latin typeface="Calibri" panose="020F0502020204030204" pitchFamily="34" charset="0"/>
                        <a:cs typeface="Times New Roman" panose="02020603050405020304" pitchFamily="18" charset="0"/>
                      </a:endParaRPr>
                    </a:p>
                  </a:txBody>
                  <a:tcPr marL="26663" marR="26663" marT="42660" marB="42660" anchor="b"/>
                </a:tc>
              </a:tr>
              <a:tr h="255961">
                <a:tc>
                  <a:txBody>
                    <a:bodyPr/>
                    <a:lstStyle/>
                    <a:p>
                      <a:pPr rtl="0" fontAlgn="b">
                        <a:spcBef>
                          <a:spcPts val="0"/>
                        </a:spcBef>
                        <a:spcAft>
                          <a:spcPts val="0"/>
                        </a:spcAft>
                      </a:pPr>
                      <a:r>
                        <a:rPr lang="en-US" sz="1200" dirty="0" smtClean="0">
                          <a:effectLst/>
                          <a:latin typeface="Calibri" panose="020F0502020204030204" pitchFamily="34" charset="0"/>
                          <a:cs typeface="Times New Roman" panose="02020603050405020304" pitchFamily="18" charset="0"/>
                        </a:rPr>
                        <a:t>Baltimore Washington</a:t>
                      </a:r>
                      <a:r>
                        <a:rPr lang="en-US" sz="1200" baseline="0" dirty="0" smtClean="0">
                          <a:effectLst/>
                          <a:latin typeface="Calibri" panose="020F0502020204030204" pitchFamily="34" charset="0"/>
                          <a:cs typeface="Times New Roman" panose="02020603050405020304" pitchFamily="18" charset="0"/>
                        </a:rPr>
                        <a:t> Medical Center</a:t>
                      </a:r>
                      <a:endParaRPr lang="en-US" sz="1200" dirty="0">
                        <a:effectLst/>
                        <a:latin typeface="Calibri" panose="020F0502020204030204" pitchFamily="34" charset="0"/>
                        <a:cs typeface="Times New Roman" panose="02020603050405020304" pitchFamily="18" charset="0"/>
                      </a:endParaRPr>
                    </a:p>
                  </a:txBody>
                  <a:tcPr marL="26663" marR="26663" marT="42660" marB="42660" anchor="b"/>
                </a:tc>
                <a:tc>
                  <a:txBody>
                    <a:bodyPr/>
                    <a:lstStyle/>
                    <a:p>
                      <a:pPr algn="ctr" rtl="0" fontAlgn="b">
                        <a:spcBef>
                          <a:spcPts val="0"/>
                        </a:spcBef>
                        <a:spcAft>
                          <a:spcPts val="0"/>
                        </a:spcAft>
                      </a:pPr>
                      <a:r>
                        <a:rPr lang="en-US" sz="1200" dirty="0" smtClean="0">
                          <a:effectLst/>
                          <a:latin typeface="Calibri" panose="020F0502020204030204" pitchFamily="34" charset="0"/>
                          <a:cs typeface="Times New Roman" panose="02020603050405020304" pitchFamily="18" charset="0"/>
                        </a:rPr>
                        <a:t>Anne Arundel County</a:t>
                      </a:r>
                      <a:endParaRPr lang="en-US" sz="1200" dirty="0">
                        <a:effectLst/>
                        <a:latin typeface="Calibri" panose="020F0502020204030204" pitchFamily="34" charset="0"/>
                        <a:cs typeface="Times New Roman" panose="02020603050405020304" pitchFamily="18" charset="0"/>
                      </a:endParaRPr>
                    </a:p>
                  </a:txBody>
                  <a:tcPr marL="26663" marR="26663" marT="42660" marB="42660" anchor="b"/>
                </a:tc>
              </a:tr>
              <a:tr h="255961">
                <a:tc>
                  <a:txBody>
                    <a:bodyPr/>
                    <a:lstStyle/>
                    <a:p>
                      <a:pPr rtl="0" fontAlgn="b">
                        <a:spcBef>
                          <a:spcPts val="0"/>
                        </a:spcBef>
                        <a:spcAft>
                          <a:spcPts val="0"/>
                        </a:spcAft>
                      </a:pPr>
                      <a:r>
                        <a:rPr lang="en-US" sz="1200" dirty="0" smtClean="0">
                          <a:effectLst/>
                          <a:latin typeface="Calibri" panose="020F0502020204030204" pitchFamily="34" charset="0"/>
                          <a:cs typeface="Times New Roman" panose="02020603050405020304" pitchFamily="18" charset="0"/>
                        </a:rPr>
                        <a:t>John</a:t>
                      </a:r>
                      <a:r>
                        <a:rPr lang="en-US" sz="1200" baseline="0" dirty="0" smtClean="0">
                          <a:effectLst/>
                          <a:latin typeface="Calibri" panose="020F0502020204030204" pitchFamily="34" charset="0"/>
                          <a:cs typeface="Times New Roman" panose="02020603050405020304" pitchFamily="18" charset="0"/>
                        </a:rPr>
                        <a:t> Hopkins Hospital Baltimore</a:t>
                      </a:r>
                      <a:endParaRPr lang="en-US" sz="1200" dirty="0">
                        <a:effectLst/>
                        <a:latin typeface="Calibri" panose="020F0502020204030204" pitchFamily="34" charset="0"/>
                        <a:cs typeface="Times New Roman" panose="02020603050405020304" pitchFamily="18" charset="0"/>
                      </a:endParaRPr>
                    </a:p>
                  </a:txBody>
                  <a:tcPr marL="26663" marR="26663" marT="42660" marB="42660" anchor="b"/>
                </a:tc>
                <a:tc>
                  <a:txBody>
                    <a:bodyPr/>
                    <a:lstStyle/>
                    <a:p>
                      <a:pPr algn="ctr" rtl="0" fontAlgn="b">
                        <a:spcBef>
                          <a:spcPts val="0"/>
                        </a:spcBef>
                        <a:spcAft>
                          <a:spcPts val="0"/>
                        </a:spcAft>
                      </a:pPr>
                      <a:r>
                        <a:rPr lang="en-US" sz="1200" dirty="0" smtClean="0">
                          <a:effectLst/>
                          <a:latin typeface="Calibri" panose="020F0502020204030204" pitchFamily="34" charset="0"/>
                          <a:cs typeface="Times New Roman" panose="02020603050405020304" pitchFamily="18" charset="0"/>
                        </a:rPr>
                        <a:t>Baltimore City</a:t>
                      </a:r>
                      <a:endParaRPr lang="en-US" sz="1200" dirty="0">
                        <a:effectLst/>
                        <a:latin typeface="Calibri" panose="020F0502020204030204" pitchFamily="34" charset="0"/>
                        <a:cs typeface="Times New Roman" panose="02020603050405020304" pitchFamily="18" charset="0"/>
                      </a:endParaRPr>
                    </a:p>
                  </a:txBody>
                  <a:tcPr marL="26663" marR="26663" marT="42660" marB="42660" anchor="b"/>
                </a:tc>
              </a:tr>
              <a:tr h="255961">
                <a:tc>
                  <a:txBody>
                    <a:bodyPr/>
                    <a:lstStyle/>
                    <a:p>
                      <a:pPr rtl="0" fontAlgn="b">
                        <a:spcBef>
                          <a:spcPts val="0"/>
                        </a:spcBef>
                        <a:spcAft>
                          <a:spcPts val="0"/>
                        </a:spcAft>
                      </a:pPr>
                      <a:r>
                        <a:rPr lang="en-US" sz="1200" dirty="0" smtClean="0">
                          <a:effectLst/>
                          <a:latin typeface="Calibri" panose="020F0502020204030204" pitchFamily="34" charset="0"/>
                          <a:cs typeface="Times New Roman" panose="02020603050405020304" pitchFamily="18" charset="0"/>
                        </a:rPr>
                        <a:t>Suburban Hospital</a:t>
                      </a:r>
                      <a:endParaRPr lang="en-US" sz="1200" dirty="0">
                        <a:effectLst/>
                        <a:latin typeface="Calibri" panose="020F0502020204030204" pitchFamily="34" charset="0"/>
                        <a:cs typeface="Times New Roman" panose="02020603050405020304" pitchFamily="18" charset="0"/>
                      </a:endParaRPr>
                    </a:p>
                  </a:txBody>
                  <a:tcPr marL="26663" marR="26663" marT="42660" marB="42660" anchor="b"/>
                </a:tc>
                <a:tc>
                  <a:txBody>
                    <a:bodyPr/>
                    <a:lstStyle/>
                    <a:p>
                      <a:pPr algn="ctr" rtl="0" fontAlgn="b">
                        <a:spcBef>
                          <a:spcPts val="0"/>
                        </a:spcBef>
                        <a:spcAft>
                          <a:spcPts val="0"/>
                        </a:spcAft>
                      </a:pPr>
                      <a:r>
                        <a:rPr lang="en-US" sz="1200" dirty="0" smtClean="0">
                          <a:effectLst/>
                          <a:latin typeface="Calibri" panose="020F0502020204030204" pitchFamily="34" charset="0"/>
                          <a:cs typeface="Times New Roman" panose="02020603050405020304" pitchFamily="18" charset="0"/>
                        </a:rPr>
                        <a:t>Montgomery County</a:t>
                      </a:r>
                      <a:endParaRPr lang="en-US" sz="1200" dirty="0">
                        <a:effectLst/>
                        <a:latin typeface="Calibri" panose="020F0502020204030204" pitchFamily="34" charset="0"/>
                        <a:cs typeface="Times New Roman" panose="02020603050405020304" pitchFamily="18" charset="0"/>
                      </a:endParaRPr>
                    </a:p>
                  </a:txBody>
                  <a:tcPr marL="26663" marR="26663" marT="42660" marB="42660" anchor="b"/>
                </a:tc>
              </a:tr>
              <a:tr h="255961">
                <a:tc>
                  <a:txBody>
                    <a:bodyPr/>
                    <a:lstStyle/>
                    <a:p>
                      <a:pPr rtl="0" fontAlgn="b">
                        <a:spcBef>
                          <a:spcPts val="0"/>
                        </a:spcBef>
                        <a:spcAft>
                          <a:spcPts val="0"/>
                        </a:spcAft>
                      </a:pPr>
                      <a:r>
                        <a:rPr lang="en-US" sz="1200" dirty="0" smtClean="0">
                          <a:effectLst/>
                          <a:latin typeface="Calibri" panose="020F0502020204030204" pitchFamily="34" charset="0"/>
                          <a:cs typeface="Times New Roman" panose="02020603050405020304" pitchFamily="18" charset="0"/>
                        </a:rPr>
                        <a:t>UMMS Harford Memorial </a:t>
                      </a:r>
                      <a:endParaRPr lang="en-US" sz="1200" dirty="0">
                        <a:effectLst/>
                        <a:latin typeface="Calibri" panose="020F0502020204030204" pitchFamily="34" charset="0"/>
                        <a:cs typeface="Times New Roman" panose="02020603050405020304" pitchFamily="18" charset="0"/>
                      </a:endParaRPr>
                    </a:p>
                  </a:txBody>
                  <a:tcPr marL="26663" marR="26663" marT="42660" marB="42660" anchor="b"/>
                </a:tc>
                <a:tc>
                  <a:txBody>
                    <a:bodyPr/>
                    <a:lstStyle/>
                    <a:p>
                      <a:pPr algn="ctr" rtl="0" fontAlgn="b">
                        <a:spcBef>
                          <a:spcPts val="0"/>
                        </a:spcBef>
                        <a:spcAft>
                          <a:spcPts val="0"/>
                        </a:spcAft>
                      </a:pPr>
                      <a:r>
                        <a:rPr lang="en-US" sz="1200" dirty="0" smtClean="0">
                          <a:effectLst/>
                          <a:latin typeface="Calibri" panose="020F0502020204030204" pitchFamily="34" charset="0"/>
                          <a:cs typeface="Times New Roman" panose="02020603050405020304" pitchFamily="18" charset="0"/>
                        </a:rPr>
                        <a:t>Harford County</a:t>
                      </a:r>
                      <a:endParaRPr lang="en-US" sz="1200" dirty="0">
                        <a:effectLst/>
                        <a:latin typeface="Calibri" panose="020F0502020204030204" pitchFamily="34" charset="0"/>
                        <a:cs typeface="Times New Roman" panose="02020603050405020304" pitchFamily="18" charset="0"/>
                      </a:endParaRPr>
                    </a:p>
                  </a:txBody>
                  <a:tcPr marL="26663" marR="26663" marT="42660" marB="42660" anchor="b"/>
                </a:tc>
              </a:tr>
              <a:tr h="255961">
                <a:tc>
                  <a:txBody>
                    <a:bodyPr/>
                    <a:lstStyle/>
                    <a:p>
                      <a:pPr rtl="0" fontAlgn="b">
                        <a:spcBef>
                          <a:spcPts val="0"/>
                        </a:spcBef>
                        <a:spcAft>
                          <a:spcPts val="0"/>
                        </a:spcAft>
                      </a:pPr>
                      <a:r>
                        <a:rPr lang="en-US" sz="1200" dirty="0" smtClean="0">
                          <a:effectLst/>
                          <a:latin typeface="Calibri" panose="020F0502020204030204" pitchFamily="34" charset="0"/>
                          <a:cs typeface="Times New Roman" panose="02020603050405020304" pitchFamily="18" charset="0"/>
                        </a:rPr>
                        <a:t>MedStar – Southern Maryland</a:t>
                      </a:r>
                      <a:endParaRPr lang="en-US" sz="1200" dirty="0">
                        <a:effectLst/>
                        <a:latin typeface="Calibri" panose="020F0502020204030204" pitchFamily="34" charset="0"/>
                        <a:cs typeface="Times New Roman" panose="02020603050405020304" pitchFamily="18" charset="0"/>
                      </a:endParaRPr>
                    </a:p>
                  </a:txBody>
                  <a:tcPr marL="26663" marR="26663" marT="42660" marB="42660" anchor="b"/>
                </a:tc>
                <a:tc>
                  <a:txBody>
                    <a:bodyPr/>
                    <a:lstStyle/>
                    <a:p>
                      <a:pPr algn="ctr" rtl="0" fontAlgn="b">
                        <a:spcBef>
                          <a:spcPts val="0"/>
                        </a:spcBef>
                        <a:spcAft>
                          <a:spcPts val="0"/>
                        </a:spcAft>
                      </a:pPr>
                      <a:r>
                        <a:rPr lang="en-US" sz="1200" dirty="0" smtClean="0">
                          <a:effectLst/>
                          <a:latin typeface="Calibri" panose="020F0502020204030204" pitchFamily="34" charset="0"/>
                          <a:cs typeface="Times New Roman" panose="02020603050405020304" pitchFamily="18" charset="0"/>
                        </a:rPr>
                        <a:t>Prince George’s</a:t>
                      </a:r>
                      <a:r>
                        <a:rPr lang="en-US" sz="1200" baseline="0" dirty="0" smtClean="0">
                          <a:effectLst/>
                          <a:latin typeface="Calibri" panose="020F0502020204030204" pitchFamily="34" charset="0"/>
                          <a:cs typeface="Times New Roman" panose="02020603050405020304" pitchFamily="18" charset="0"/>
                        </a:rPr>
                        <a:t> Co.</a:t>
                      </a:r>
                      <a:endParaRPr lang="en-US" sz="1200" dirty="0">
                        <a:effectLst/>
                        <a:latin typeface="Calibri" panose="020F0502020204030204" pitchFamily="34" charset="0"/>
                        <a:cs typeface="Times New Roman" panose="02020603050405020304" pitchFamily="18" charset="0"/>
                      </a:endParaRPr>
                    </a:p>
                  </a:txBody>
                  <a:tcPr marL="26663" marR="26663" marT="42660" marB="42660" anchor="b"/>
                </a:tc>
              </a:tr>
              <a:tr h="255961">
                <a:tc>
                  <a:txBody>
                    <a:bodyPr/>
                    <a:lstStyle/>
                    <a:p>
                      <a:pPr rtl="0" fontAlgn="b">
                        <a:spcBef>
                          <a:spcPts val="0"/>
                        </a:spcBef>
                        <a:spcAft>
                          <a:spcPts val="0"/>
                        </a:spcAft>
                      </a:pPr>
                      <a:r>
                        <a:rPr lang="en-US" sz="1200" dirty="0" smtClean="0">
                          <a:effectLst/>
                          <a:latin typeface="Calibri" panose="020F0502020204030204" pitchFamily="34" charset="0"/>
                          <a:cs typeface="Times New Roman" panose="02020603050405020304" pitchFamily="18" charset="0"/>
                        </a:rPr>
                        <a:t>UMMS Prince George’s Hospital </a:t>
                      </a:r>
                      <a:endParaRPr lang="en-US" sz="1200" dirty="0">
                        <a:effectLst/>
                        <a:latin typeface="Calibri" panose="020F0502020204030204" pitchFamily="34" charset="0"/>
                        <a:cs typeface="Times New Roman" panose="02020603050405020304" pitchFamily="18" charset="0"/>
                      </a:endParaRPr>
                    </a:p>
                  </a:txBody>
                  <a:tcPr marL="26663" marR="26663" marT="42660" marB="4266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dirty="0" smtClean="0">
                          <a:effectLst/>
                          <a:latin typeface="Calibri" panose="020F0502020204030204" pitchFamily="34" charset="0"/>
                          <a:cs typeface="Times New Roman" panose="02020603050405020304" pitchFamily="18" charset="0"/>
                        </a:rPr>
                        <a:t>Prince George’s</a:t>
                      </a:r>
                      <a:r>
                        <a:rPr lang="en-US" sz="1200" baseline="0" dirty="0" smtClean="0">
                          <a:effectLst/>
                          <a:latin typeface="Calibri" panose="020F0502020204030204" pitchFamily="34" charset="0"/>
                          <a:cs typeface="Times New Roman" panose="02020603050405020304" pitchFamily="18" charset="0"/>
                        </a:rPr>
                        <a:t> County</a:t>
                      </a:r>
                      <a:endParaRPr lang="en-US" sz="1200" dirty="0">
                        <a:effectLst/>
                        <a:latin typeface="Calibri" panose="020F0502020204030204" pitchFamily="34" charset="0"/>
                        <a:cs typeface="Times New Roman" panose="02020603050405020304" pitchFamily="18" charset="0"/>
                      </a:endParaRPr>
                    </a:p>
                  </a:txBody>
                  <a:tcPr marL="26663" marR="26663" marT="42660" marB="42660" anchor="b"/>
                </a:tc>
              </a:tr>
              <a:tr h="255961">
                <a:tc>
                  <a:txBody>
                    <a:bodyPr/>
                    <a:lstStyle/>
                    <a:p>
                      <a:pPr rtl="0" fontAlgn="b">
                        <a:spcBef>
                          <a:spcPts val="0"/>
                        </a:spcBef>
                        <a:spcAft>
                          <a:spcPts val="0"/>
                        </a:spcAft>
                      </a:pPr>
                      <a:r>
                        <a:rPr lang="en-US" sz="1200" dirty="0" smtClean="0">
                          <a:effectLst/>
                          <a:latin typeface="Calibri" panose="020F0502020204030204" pitchFamily="34" charset="0"/>
                          <a:cs typeface="Times New Roman" panose="02020603050405020304" pitchFamily="18" charset="0"/>
                        </a:rPr>
                        <a:t>Western Maryland Health System</a:t>
                      </a:r>
                      <a:endParaRPr lang="en-US" sz="1200" dirty="0">
                        <a:effectLst/>
                        <a:latin typeface="Calibri" panose="020F0502020204030204" pitchFamily="34" charset="0"/>
                        <a:cs typeface="Times New Roman" panose="02020603050405020304" pitchFamily="18" charset="0"/>
                      </a:endParaRPr>
                    </a:p>
                  </a:txBody>
                  <a:tcPr marL="26663" marR="26663" marT="42660" marB="42660" anchor="b"/>
                </a:tc>
                <a:tc>
                  <a:txBody>
                    <a:bodyPr/>
                    <a:lstStyle/>
                    <a:p>
                      <a:pPr algn="ctr" rtl="0" fontAlgn="b">
                        <a:spcBef>
                          <a:spcPts val="0"/>
                        </a:spcBef>
                        <a:spcAft>
                          <a:spcPts val="0"/>
                        </a:spcAft>
                      </a:pPr>
                      <a:r>
                        <a:rPr lang="en-US" sz="1200" dirty="0" smtClean="0">
                          <a:effectLst/>
                          <a:latin typeface="Calibri" panose="020F0502020204030204" pitchFamily="34" charset="0"/>
                          <a:cs typeface="Times New Roman" panose="02020603050405020304" pitchFamily="18" charset="0"/>
                        </a:rPr>
                        <a:t>Allegany County</a:t>
                      </a:r>
                      <a:endParaRPr lang="en-US" sz="1200" dirty="0">
                        <a:effectLst/>
                        <a:latin typeface="Calibri" panose="020F0502020204030204" pitchFamily="34" charset="0"/>
                        <a:cs typeface="Times New Roman" panose="02020603050405020304" pitchFamily="18" charset="0"/>
                      </a:endParaRPr>
                    </a:p>
                  </a:txBody>
                  <a:tcPr marL="26663" marR="26663" marT="42660" marB="42660" anchor="b"/>
                </a:tc>
              </a:tr>
              <a:tr h="255961">
                <a:tc>
                  <a:txBody>
                    <a:bodyPr/>
                    <a:lstStyle/>
                    <a:p>
                      <a:pPr rtl="0" fontAlgn="b">
                        <a:spcBef>
                          <a:spcPts val="0"/>
                        </a:spcBef>
                        <a:spcAft>
                          <a:spcPts val="0"/>
                        </a:spcAft>
                      </a:pPr>
                      <a:r>
                        <a:rPr lang="en-US" sz="1200" dirty="0" smtClean="0">
                          <a:effectLst/>
                          <a:latin typeface="Calibri" panose="020F0502020204030204" pitchFamily="34" charset="0"/>
                          <a:cs typeface="Times New Roman" panose="02020603050405020304" pitchFamily="18" charset="0"/>
                        </a:rPr>
                        <a:t>Lifebridge</a:t>
                      </a:r>
                      <a:r>
                        <a:rPr lang="en-US" sz="1200" baseline="0" dirty="0" smtClean="0">
                          <a:effectLst/>
                          <a:latin typeface="Calibri" panose="020F0502020204030204" pitchFamily="34" charset="0"/>
                          <a:cs typeface="Times New Roman" panose="02020603050405020304" pitchFamily="18" charset="0"/>
                        </a:rPr>
                        <a:t> Carroll County Hospital</a:t>
                      </a:r>
                      <a:endParaRPr lang="en-US" sz="1200" dirty="0">
                        <a:effectLst/>
                        <a:latin typeface="Calibri" panose="020F0502020204030204" pitchFamily="34" charset="0"/>
                        <a:cs typeface="Times New Roman" panose="02020603050405020304" pitchFamily="18" charset="0"/>
                      </a:endParaRPr>
                    </a:p>
                  </a:txBody>
                  <a:tcPr marL="26663" marR="26663" marT="42660" marB="42660" anchor="b"/>
                </a:tc>
                <a:tc>
                  <a:txBody>
                    <a:bodyPr/>
                    <a:lstStyle/>
                    <a:p>
                      <a:pPr algn="ctr" rtl="0" fontAlgn="b">
                        <a:spcBef>
                          <a:spcPts val="0"/>
                        </a:spcBef>
                        <a:spcAft>
                          <a:spcPts val="0"/>
                        </a:spcAft>
                      </a:pPr>
                      <a:r>
                        <a:rPr lang="en-US" sz="1200" dirty="0" smtClean="0">
                          <a:effectLst/>
                          <a:latin typeface="Calibri" panose="020F0502020204030204" pitchFamily="34" charset="0"/>
                          <a:cs typeface="Times New Roman" panose="02020603050405020304" pitchFamily="18" charset="0"/>
                        </a:rPr>
                        <a:t>Carroll County</a:t>
                      </a:r>
                      <a:endParaRPr lang="en-US" sz="1200" dirty="0">
                        <a:effectLst/>
                        <a:latin typeface="Calibri" panose="020F0502020204030204" pitchFamily="34" charset="0"/>
                        <a:cs typeface="Times New Roman" panose="02020603050405020304" pitchFamily="18" charset="0"/>
                      </a:endParaRPr>
                    </a:p>
                  </a:txBody>
                  <a:tcPr marL="26663" marR="26663" marT="42660" marB="42660" anchor="b"/>
                </a:tc>
              </a:tr>
            </a:tbl>
          </a:graphicData>
        </a:graphic>
      </p:graphicFrame>
    </p:spTree>
    <p:extLst>
      <p:ext uri="{BB962C8B-B14F-4D97-AF65-F5344CB8AC3E}">
        <p14:creationId xmlns:p14="http://schemas.microsoft.com/office/powerpoint/2010/main" val="22768306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spe:Receivers xmlns:spe="http://schemas.microsoft.com/sharepoint/events"/>
</file>

<file path=customXml/item3.xml><?xml version="1.0" encoding="utf-8"?>
<ct:contentTypeSchema xmlns:ct="http://schemas.microsoft.com/office/2006/metadata/contentType" xmlns:ma="http://schemas.microsoft.com/office/2006/metadata/properties/metaAttributes" ct:_="" ma:_="" ma:contentTypeName="Document" ma:contentTypeID="0x0101006FA243C363007F4F827DB51D02034FC2" ma:contentTypeVersion="22" ma:contentTypeDescription="Create a new document." ma:contentTypeScope="" ma:versionID="6f4aa861c22db5f2b4eb9d2bf3007668">
  <xsd:schema xmlns:xsd="http://www.w3.org/2001/XMLSchema" xmlns:xs="http://www.w3.org/2001/XMLSchema" xmlns:p="http://schemas.microsoft.com/office/2006/metadata/properties" targetNamespace="http://schemas.microsoft.com/office/2006/metadata/properties" ma:root="true" ma:fieldsID="883d4e8e4bb62dc9630bd01492c2b58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A0B20A-2709-4644-8B4C-ACA00FFD3A3D}"/>
</file>

<file path=customXml/itemProps2.xml><?xml version="1.0" encoding="utf-8"?>
<ds:datastoreItem xmlns:ds="http://schemas.openxmlformats.org/officeDocument/2006/customXml" ds:itemID="{6A8D5346-846E-41F2-97EC-939EF27C7B26}"/>
</file>

<file path=customXml/itemProps3.xml><?xml version="1.0" encoding="utf-8"?>
<ds:datastoreItem xmlns:ds="http://schemas.openxmlformats.org/officeDocument/2006/customXml" ds:itemID="{6CE5D22B-876E-4E38-B13B-CAFCAE61214A}"/>
</file>

<file path=customXml/itemProps4.xml><?xml version="1.0" encoding="utf-8"?>
<ds:datastoreItem xmlns:ds="http://schemas.openxmlformats.org/officeDocument/2006/customXml" ds:itemID="{F593847E-658D-45D4-BA74-122C3AD06A1E}"/>
</file>

<file path=docProps/app.xml><?xml version="1.0" encoding="utf-8"?>
<Properties xmlns="http://schemas.openxmlformats.org/officeDocument/2006/extended-properties" xmlns:vt="http://schemas.openxmlformats.org/officeDocument/2006/docPropsVTypes">
  <Template>Office Theme</Template>
  <TotalTime>473</TotalTime>
  <Words>1817</Words>
  <Application>Microsoft Office PowerPoint</Application>
  <PresentationFormat>On-screen Show (4:3)</PresentationFormat>
  <Paragraphs>365</Paragraphs>
  <Slides>29</Slides>
  <Notes>29</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29</vt:i4>
      </vt:variant>
    </vt:vector>
  </HeadingPairs>
  <TitlesOfParts>
    <vt:vector size="39" baseType="lpstr">
      <vt:lpstr>Arial</vt:lpstr>
      <vt:lpstr>Calibri</vt:lpstr>
      <vt:lpstr>Calibri Light</vt:lpstr>
      <vt:lpstr>Georgia</vt:lpstr>
      <vt:lpstr>Symbol</vt:lpstr>
      <vt:lpstr>Times New Roman</vt:lpstr>
      <vt:lpstr>Office Theme</vt:lpstr>
      <vt:lpstr>1_Office Theme</vt:lpstr>
      <vt:lpstr>3_Office Theme</vt:lpstr>
      <vt:lpstr>2_Office Theme</vt:lpstr>
      <vt:lpstr>5th Annual Peer Summit  Baltimore North Sheraton – Towson, MD</vt:lpstr>
      <vt:lpstr>My Recovery Story</vt:lpstr>
      <vt:lpstr>Office Organization</vt:lpstr>
      <vt:lpstr>PowerPoint Presentation</vt:lpstr>
      <vt:lpstr>Consumer Affairs </vt:lpstr>
      <vt:lpstr>Making Progress</vt:lpstr>
      <vt:lpstr>Making Progress</vt:lpstr>
      <vt:lpstr>SBIRT</vt:lpstr>
      <vt:lpstr>SBIRT Expansion</vt:lpstr>
      <vt:lpstr>START Family Mentors (DHS)</vt:lpstr>
      <vt:lpstr>Opioid Workforce Innovation Fund (DLLR)</vt:lpstr>
      <vt:lpstr>L.E.A.D Expansion</vt:lpstr>
      <vt:lpstr>SOR 2019</vt:lpstr>
      <vt:lpstr>SOR 2019</vt:lpstr>
      <vt:lpstr>SOR 2019</vt:lpstr>
      <vt:lpstr>SOR 2019</vt:lpstr>
      <vt:lpstr>Marketing Toolkit</vt:lpstr>
      <vt:lpstr>OCA Website</vt:lpstr>
      <vt:lpstr>OCA ListServe</vt:lpstr>
      <vt:lpstr>Facebook</vt:lpstr>
      <vt:lpstr>MABPCB Website</vt:lpstr>
      <vt:lpstr>Recovery Month</vt:lpstr>
      <vt:lpstr>Daily Agenda</vt:lpstr>
      <vt:lpstr>Workshop Breakouts</vt:lpstr>
      <vt:lpstr>Notes &amp; Reminders</vt:lpstr>
      <vt:lpstr>Adelaide Weber</vt:lpstr>
      <vt:lpstr>Break</vt:lpstr>
      <vt:lpstr>Questions</vt:lpstr>
      <vt:lpstr>Keynote Address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FORENSIC CHALLENGES IN DETERMINING CAUSE OF DEATH</dc:title>
  <dc:creator>Maureen C. Regan -MDH-</dc:creator>
  <cp:lastModifiedBy>Adelaide W. Weber</cp:lastModifiedBy>
  <cp:revision>63</cp:revision>
  <dcterms:created xsi:type="dcterms:W3CDTF">2018-02-09T14:13:56Z</dcterms:created>
  <dcterms:modified xsi:type="dcterms:W3CDTF">2019-05-14T12:26:11Z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0x0101006FA243C363007F4F827DB51D02034FC2</vt:lpwstr>
  </property>
  <property fmtid="{D5CDD505-2E9C-101B-9397-08002B2CF9AE}" pid="3" name="_dlc_DocIdItemGuid">
    <vt:lpwstr>a0583d06-fa65-4017-8e3f-19bced281219</vt:lpwstr>
  </property>
</Properties>
</file>